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4938" r:id="rId2"/>
    <p:sldId id="4916" r:id="rId3"/>
    <p:sldId id="4933" r:id="rId4"/>
    <p:sldId id="4936" r:id="rId5"/>
    <p:sldId id="4939" r:id="rId6"/>
    <p:sldId id="294" r:id="rId7"/>
    <p:sldId id="4911" r:id="rId8"/>
    <p:sldId id="4913" r:id="rId9"/>
    <p:sldId id="4912" r:id="rId10"/>
    <p:sldId id="4914" r:id="rId11"/>
    <p:sldId id="4905" r:id="rId12"/>
    <p:sldId id="4918" r:id="rId13"/>
    <p:sldId id="4927" r:id="rId14"/>
    <p:sldId id="4928" r:id="rId15"/>
    <p:sldId id="4940" r:id="rId16"/>
    <p:sldId id="4941" r:id="rId17"/>
    <p:sldId id="4930" r:id="rId18"/>
    <p:sldId id="48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42" userDrawn="1">
          <p15:clr>
            <a:srgbClr val="A4A3A4"/>
          </p15:clr>
        </p15:guide>
        <p15:guide id="5" orient="horz" pos="2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66AF"/>
    <a:srgbClr val="CEE1EB"/>
    <a:srgbClr val="BEDFEF"/>
    <a:srgbClr val="3DA7D7"/>
    <a:srgbClr val="B8C9DC"/>
    <a:srgbClr val="D5E2E9"/>
    <a:srgbClr val="98B4D1"/>
    <a:srgbClr val="D7DEE6"/>
    <a:srgbClr val="CDD7E4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11" autoAdjust="0"/>
    <p:restoredTop sz="82688" autoAdjust="0"/>
  </p:normalViewPr>
  <p:slideViewPr>
    <p:cSldViewPr snapToGrid="0" snapToObjects="1">
      <p:cViewPr varScale="1">
        <p:scale>
          <a:sx n="91" d="100"/>
          <a:sy n="91" d="100"/>
        </p:scale>
        <p:origin x="786" y="90"/>
      </p:cViewPr>
      <p:guideLst>
        <p:guide orient="horz" pos="3974"/>
        <p:guide pos="3840"/>
        <p:guide pos="438"/>
        <p:guide pos="7242"/>
        <p:guide orient="horz" pos="22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007DD-8E0D-834F-8FBB-FCCDA6BD998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B46DE-6B01-CE49-8444-E1FA1E8B9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12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12B2E-9B0D-E3E2-31DE-6CC81FA9D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2243C7AF-0B17-8473-381D-A58B278552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4E945817-F2E3-A210-61AE-4ED5B30C16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9FA9745E-A515-2C4A-5524-074003D5DA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074847-FEED-3749-96A7-85A4D69FE6DE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759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B46DE-6B01-CE49-8444-E1FA1E8B99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66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B46DE-6B01-CE49-8444-E1FA1E8B99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28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B46DE-6B01-CE49-8444-E1FA1E8B99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68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B46DE-6B01-CE49-8444-E1FA1E8B99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06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B46DE-6B01-CE49-8444-E1FA1E8B99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B46DE-6B01-CE49-8444-E1FA1E8B99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54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B46DE-6B01-CE49-8444-E1FA1E8B99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09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B46DE-6B01-CE49-8444-E1FA1E8B99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87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C8E1E9EE-217E-4B8E-F365-475AB4D592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7CAA8F64-3840-0548-FB1E-03DA6A6AE8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r>
              <a:rPr lang="he-IL" altLang="en-US" dirty="0"/>
              <a:t>העבודה שהצגתי לכם היום נעשתה על ידי הצוות המדהים שלנו</a:t>
            </a:r>
            <a:endParaRPr lang="en-US" altLang="en-US" dirty="0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80C37E76-1001-D7F2-20ED-29EBEC80F4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982B18-7B41-3B45-8006-6B1DE3029E78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B46DE-6B01-CE49-8444-E1FA1E8B99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08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B46DE-6B01-CE49-8444-E1FA1E8B99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88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B46DE-6B01-CE49-8444-E1FA1E8B99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06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B46DE-6B01-CE49-8444-E1FA1E8B99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91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B46DE-6B01-CE49-8444-E1FA1E8B99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10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B46DE-6B01-CE49-8444-E1FA1E8B99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77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2EDD5-72AB-7180-09B3-7868AEBAE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364381-7570-7161-A157-44BC7B617F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4293FB-D6A6-ECC3-1D3E-5734AA6FB7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7B9A2-AD43-418C-09F1-8FEFF32E99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B46DE-6B01-CE49-8444-E1FA1E8B99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32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B46DE-6B01-CE49-8444-E1FA1E8B99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58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CA511-F48F-304B-A73D-12DDF6036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AAA80-CD90-3F40-B330-ED5DD7DE6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39572-17D0-2A4B-99CA-D2405420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91E4-E277-C34C-A4C8-592165CA4F5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681B7-2F7A-5742-A2FA-9390C1976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CC3CC-A49B-DB47-BFCC-C6175310E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624D-B9C8-8A40-BB55-E74E15DB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2007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37237-F0ED-DC47-8D67-E84D29C35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949"/>
            <a:ext cx="10515600" cy="12800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ABB536-BE55-2642-8265-7EFA333403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C6D47-9D33-064C-9F24-E4A9AC1B9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91E4-E277-C34C-A4C8-592165CA4F5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194DC-A44F-C941-B1B6-1FBA6779A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D648A-25A1-9741-B62D-44360C08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624D-B9C8-8A40-BB55-E74E15DB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5886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624EDD-74C5-BD40-B278-71B64CF9B7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C070C7-E097-EA4E-82B4-D2C76D3C5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0B83C-4903-E540-A224-F12D83879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91E4-E277-C34C-A4C8-592165CA4F5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7B01E-4433-5B49-8F5A-F04DF284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A10B6-6AED-9B45-8EA3-52D32A3EA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624D-B9C8-8A40-BB55-E74E15DB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4368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9A4EF01-7D7C-0C15-F6F3-63802C9875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2"/>
          <a:stretch>
            <a:fillRect/>
          </a:stretch>
        </p:blipFill>
        <p:spPr bwMode="auto">
          <a:xfrm rot="10800000">
            <a:off x="0" y="1584325"/>
            <a:ext cx="6096000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FAEFB83-130D-6280-7E7D-FA4569A9EF3D}"/>
              </a:ext>
            </a:extLst>
          </p:cNvPr>
          <p:cNvSpPr/>
          <p:nvPr userDrawn="1"/>
        </p:nvSpPr>
        <p:spPr>
          <a:xfrm>
            <a:off x="0" y="1587500"/>
            <a:ext cx="12192000" cy="52705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8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DD71D226-43A4-F02A-A407-253F36F946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2" b="76775"/>
          <a:stretch>
            <a:fillRect/>
          </a:stretch>
        </p:blipFill>
        <p:spPr bwMode="auto">
          <a:xfrm>
            <a:off x="5867400" y="255588"/>
            <a:ext cx="6324600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C21B114-B602-67CF-4BB1-437CD8E72FC9}"/>
              </a:ext>
            </a:extLst>
          </p:cNvPr>
          <p:cNvSpPr/>
          <p:nvPr userDrawn="1"/>
        </p:nvSpPr>
        <p:spPr>
          <a:xfrm>
            <a:off x="6923088" y="268288"/>
            <a:ext cx="4573587" cy="12858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67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B3C8A848-2482-0A0F-8886-DF63FF86087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95325" y="255588"/>
            <a:ext cx="7491413" cy="1285875"/>
            <a:chOff x="695324" y="2301390"/>
            <a:chExt cx="7490731" cy="128636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FED783D-15F7-5D0C-0EFB-A896127BD296}"/>
                </a:ext>
              </a:extLst>
            </p:cNvPr>
            <p:cNvSpPr/>
            <p:nvPr/>
          </p:nvSpPr>
          <p:spPr>
            <a:xfrm>
              <a:off x="695324" y="2301390"/>
              <a:ext cx="6444663" cy="1286360"/>
            </a:xfrm>
            <a:prstGeom prst="roundRect">
              <a:avLst>
                <a:gd name="adj" fmla="val 50000"/>
              </a:avLst>
            </a:prstGeom>
            <a:solidFill>
              <a:srgbClr val="CEE1EB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E57CC0A-7471-F80F-C4EB-D51998B48E28}"/>
                </a:ext>
              </a:extLst>
            </p:cNvPr>
            <p:cNvSpPr/>
            <p:nvPr/>
          </p:nvSpPr>
          <p:spPr>
            <a:xfrm>
              <a:off x="695324" y="2301390"/>
              <a:ext cx="2309603" cy="1286360"/>
            </a:xfrm>
            <a:prstGeom prst="roundRect">
              <a:avLst>
                <a:gd name="adj" fmla="val 50000"/>
              </a:avLst>
            </a:prstGeom>
            <a:solidFill>
              <a:srgbClr val="46B0DC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B366581-F804-EE48-E55A-4191384ED2A8}"/>
                </a:ext>
              </a:extLst>
            </p:cNvPr>
            <p:cNvSpPr/>
            <p:nvPr/>
          </p:nvSpPr>
          <p:spPr>
            <a:xfrm>
              <a:off x="2558879" y="2301390"/>
              <a:ext cx="5627176" cy="1286360"/>
            </a:xfrm>
            <a:prstGeom prst="roundRect">
              <a:avLst>
                <a:gd name="adj" fmla="val 50000"/>
              </a:avLst>
            </a:prstGeom>
            <a:solidFill>
              <a:srgbClr val="46B0DC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2A64F495-0AFA-C0F0-DBFB-91A4654CB0D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9575" y="6308725"/>
            <a:ext cx="1460500" cy="549275"/>
            <a:chOff x="10570030" y="6308724"/>
            <a:chExt cx="1460046" cy="549275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D611797-2ADF-1C71-EDB1-F65112E16425}"/>
                </a:ext>
              </a:extLst>
            </p:cNvPr>
            <p:cNvSpPr/>
            <p:nvPr/>
          </p:nvSpPr>
          <p:spPr>
            <a:xfrm>
              <a:off x="10570030" y="6308724"/>
              <a:ext cx="1460046" cy="549275"/>
            </a:xfrm>
            <a:prstGeom prst="roundRect">
              <a:avLst>
                <a:gd name="adj" fmla="val 50000"/>
              </a:avLst>
            </a:prstGeom>
            <a:solidFill>
              <a:srgbClr val="CEE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14" name="Google Shape;106;p25">
              <a:extLst>
                <a:ext uri="{FF2B5EF4-FFF2-40B4-BE49-F238E27FC236}">
                  <a16:creationId xmlns:a16="http://schemas.microsoft.com/office/drawing/2014/main" id="{1B786410-FA75-4401-7081-BF63575DCA82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6408" y="6496067"/>
              <a:ext cx="887290" cy="160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E163394F-D1C7-3A03-2032-E48861B5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4EC0B-EA2F-9748-B365-BEB71669C402}" type="datetimeFigureOut">
              <a:rPr lang="en-US"/>
              <a:pPr>
                <a:defRPr/>
              </a:pPr>
              <a:t>2/23/2025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E239075-2983-F4B3-E494-9EC96B451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78509E6-C349-14A5-1462-FBDBA8D0E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6242D-A3EB-2A48-B5F0-3EE427064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55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93E2ED53-983C-B48C-7BA3-91F92296B3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2" b="68796"/>
          <a:stretch>
            <a:fillRect/>
          </a:stretch>
        </p:blipFill>
        <p:spPr bwMode="auto">
          <a:xfrm rot="10800000">
            <a:off x="0" y="0"/>
            <a:ext cx="6096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D3F0E124-DF34-A1C6-4360-5B9377396B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2"/>
          <a:stretch>
            <a:fillRect/>
          </a:stretch>
        </p:blipFill>
        <p:spPr bwMode="auto">
          <a:xfrm rot="10800000">
            <a:off x="0" y="1584325"/>
            <a:ext cx="6096000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88331BD-C987-4C9F-8E7C-7CD825733F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8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40F69B61-30DE-E4F2-F895-05D3799CF0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9575" y="6308725"/>
            <a:ext cx="1460500" cy="549275"/>
            <a:chOff x="10570030" y="6308724"/>
            <a:chExt cx="1460046" cy="549275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32F1EF9-FDB7-7358-184F-1B432B4A0C09}"/>
                </a:ext>
              </a:extLst>
            </p:cNvPr>
            <p:cNvSpPr/>
            <p:nvPr/>
          </p:nvSpPr>
          <p:spPr>
            <a:xfrm>
              <a:off x="10570030" y="6308724"/>
              <a:ext cx="1460046" cy="549275"/>
            </a:xfrm>
            <a:prstGeom prst="roundRect">
              <a:avLst>
                <a:gd name="adj" fmla="val 50000"/>
              </a:avLst>
            </a:prstGeom>
            <a:solidFill>
              <a:srgbClr val="CEE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8" name="Google Shape;106;p25">
              <a:extLst>
                <a:ext uri="{FF2B5EF4-FFF2-40B4-BE49-F238E27FC236}">
                  <a16:creationId xmlns:a16="http://schemas.microsoft.com/office/drawing/2014/main" id="{CDCEF3E1-624C-02AA-B59A-8635D5864EF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6408" y="6496067"/>
              <a:ext cx="887290" cy="160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568" y="396815"/>
            <a:ext cx="10375232" cy="58039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921805B-F3C9-CF0A-452F-3160BE475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5A487-89E6-C54D-B3A9-9D8EB49A82AF}" type="datetimeFigureOut">
              <a:rPr lang="en-US"/>
              <a:pPr>
                <a:defRPr/>
              </a:pPr>
              <a:t>2/23/2025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EC0591B-2FCC-87A2-A57B-D6EC970D8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7C0C66F-47B1-71AA-420E-747940E63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46C93-918F-8B4D-A45E-B020C1CC6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1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FBE7B-92FA-DC4C-8F1B-DE4E2FF3C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1921A-160B-5A48-AD73-4156CDDA0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91E4-E277-C34C-A4C8-592165CA4F51}" type="datetimeFigureOut">
              <a:rPr lang="en-US" smtClean="0"/>
              <a:t>2/23/2025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6E113-3F82-3D47-954D-FCCDB41B1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8D613-BFBE-684A-B345-37545E29D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624D-B9C8-8A40-BB55-E74E15DB36D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402CA1A-B6C3-084C-158E-5639327D5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373" y="323253"/>
            <a:ext cx="6087199" cy="11249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560016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E4D8C-31D8-B842-8F55-F3A70472E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824AE-8C33-0D4D-80CF-B979E488C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551E5-4E20-0444-A92F-2DC7005B6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91E4-E277-C34C-A4C8-592165CA4F5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374E6-79A2-B446-B5F3-F983BD3CE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2619B-9988-0649-B45B-E5C54E29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624D-B9C8-8A40-BB55-E74E15DB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1028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E5E1B-45F2-D443-B3CA-6840A0743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949"/>
            <a:ext cx="10515600" cy="12800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C7513-9C8E-314F-8814-82008D9304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82646-7336-D243-B196-405F52027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E9AE3-7A74-874A-AF79-087B77B9D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91E4-E277-C34C-A4C8-592165CA4F5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BE8D7-80BD-1D4B-9CD8-BCB44F8B3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29780-C0B2-A74F-9601-A021A6E92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624D-B9C8-8A40-BB55-E74E15DB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6676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391B-EBD3-DE45-9B72-02CABBA3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899853-49F2-C44C-A8AD-8EE78DB17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37125E-BD28-B248-8803-D84D09F5E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8C56AD-A89B-464D-83BA-C505F1F1DD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87364E-F1B6-F549-9CFF-53E4418B1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1EA099-8F48-A24C-B043-EC449BB8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91E4-E277-C34C-A4C8-592165CA4F5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C465C0-7FB0-B246-90EB-FE1CD1FE0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664AF4-C8DD-FF45-AEB9-F473FD6EB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624D-B9C8-8A40-BB55-E74E15DB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209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2C114-6FD3-9041-BB53-51A0724C7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949"/>
            <a:ext cx="10515600" cy="12800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E3422-AE25-254A-9589-15A323300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91E4-E277-C34C-A4C8-592165CA4F5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E8509-FE25-304E-A15D-738CD39A2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0148E9-C4E6-BB4D-8777-84D811E4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624D-B9C8-8A40-BB55-E74E15DB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827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F00C43-9222-0E4B-9609-04DC38F1A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91E4-E277-C34C-A4C8-592165CA4F5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DF2C5-8434-714A-8057-5EB067364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EB7DE-0A3B-7541-87D6-7F02E09C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624D-B9C8-8A40-BB55-E74E15DB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9585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C392-0F71-2741-B715-D792FA37D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C4186-3183-084B-9244-B35ADAFFB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4FC87-DC7B-CE4B-AFF6-DCDBF7B72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CDEA8-F0ED-A04D-AB3B-665C2ED47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91E4-E277-C34C-A4C8-592165CA4F5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5FD097-F2C1-C945-9139-47438F510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63558-05EE-EC44-8F53-C42D42ADA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624D-B9C8-8A40-BB55-E74E15DB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0995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C7CB8-C013-744D-AA8B-F1DD7F137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D9F8A2-B4F1-D442-9EF3-0675E333DB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872577-50EF-1D41-BD85-1D0EB51CC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AADE19-3EA8-8A47-B5F7-B8AB47FBC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91E4-E277-C34C-A4C8-592165CA4F5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2F671-9E45-1744-80FD-0A0103CAC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623BB-6CDD-E14E-8871-EFCAB93E5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624D-B9C8-8A40-BB55-E74E15DB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7784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8ACE7A8-5FE2-DB82-4B06-AD53E384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alphaModFix amt="85000"/>
          </a:blip>
          <a:srcRect l="23322"/>
          <a:stretch/>
        </p:blipFill>
        <p:spPr>
          <a:xfrm rot="10800000">
            <a:off x="0" y="1584750"/>
            <a:ext cx="6096000" cy="527325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E82385D-FFBF-2326-5137-2AA12B85D18B}"/>
              </a:ext>
            </a:extLst>
          </p:cNvPr>
          <p:cNvSpPr/>
          <p:nvPr userDrawn="1"/>
        </p:nvSpPr>
        <p:spPr>
          <a:xfrm>
            <a:off x="0" y="1587500"/>
            <a:ext cx="12191999" cy="52705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8000">
                <a:srgbClr val="F0F0F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en-US" dirty="0"/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EB911D-FE1F-8AFF-3940-D8175611A0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24152" b="76775"/>
          <a:stretch/>
        </p:blipFill>
        <p:spPr>
          <a:xfrm>
            <a:off x="5867399" y="239487"/>
            <a:ext cx="6324601" cy="128451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ABFFD58-9548-4801-BC59-B3D87765E789}"/>
              </a:ext>
            </a:extLst>
          </p:cNvPr>
          <p:cNvGrpSpPr/>
          <p:nvPr userDrawn="1"/>
        </p:nvGrpSpPr>
        <p:grpSpPr>
          <a:xfrm>
            <a:off x="695325" y="254876"/>
            <a:ext cx="7490731" cy="1286360"/>
            <a:chOff x="695324" y="2301390"/>
            <a:chExt cx="7490731" cy="1286360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64C3D74A-2F17-F68F-11E7-AC9E54561548}"/>
                </a:ext>
              </a:extLst>
            </p:cNvPr>
            <p:cNvSpPr/>
            <p:nvPr/>
          </p:nvSpPr>
          <p:spPr>
            <a:xfrm>
              <a:off x="695324" y="2301390"/>
              <a:ext cx="6444030" cy="1286360"/>
            </a:xfrm>
            <a:prstGeom prst="roundRect">
              <a:avLst>
                <a:gd name="adj" fmla="val 50000"/>
              </a:avLst>
            </a:prstGeom>
            <a:solidFill>
              <a:srgbClr val="CEE1EB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502A69BC-D942-48C3-DDEB-BA9078E3F857}"/>
                </a:ext>
              </a:extLst>
            </p:cNvPr>
            <p:cNvSpPr/>
            <p:nvPr/>
          </p:nvSpPr>
          <p:spPr>
            <a:xfrm>
              <a:off x="695326" y="2301390"/>
              <a:ext cx="2309132" cy="1286360"/>
            </a:xfrm>
            <a:prstGeom prst="roundRect">
              <a:avLst>
                <a:gd name="adj" fmla="val 50000"/>
              </a:avLst>
            </a:prstGeom>
            <a:solidFill>
              <a:srgbClr val="46B0DC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4C37ECB2-76B5-DD4E-16BD-8375DBD99814}"/>
                </a:ext>
              </a:extLst>
            </p:cNvPr>
            <p:cNvSpPr/>
            <p:nvPr/>
          </p:nvSpPr>
          <p:spPr>
            <a:xfrm>
              <a:off x="2558142" y="2301390"/>
              <a:ext cx="5627913" cy="1286360"/>
            </a:xfrm>
            <a:prstGeom prst="roundRect">
              <a:avLst>
                <a:gd name="adj" fmla="val 50000"/>
              </a:avLst>
            </a:prstGeom>
            <a:solidFill>
              <a:srgbClr val="46B0DC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61CEBF-4BAE-B8C8-6A4B-59EEDE2CB75B}"/>
              </a:ext>
            </a:extLst>
          </p:cNvPr>
          <p:cNvGrpSpPr/>
          <p:nvPr userDrawn="1"/>
        </p:nvGrpSpPr>
        <p:grpSpPr>
          <a:xfrm>
            <a:off x="10641280" y="6237474"/>
            <a:ext cx="1460046" cy="549275"/>
            <a:chOff x="10570030" y="6308724"/>
            <a:chExt cx="1460046" cy="549275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24CB59AF-3BFB-BA33-FE93-51ED4C584967}"/>
                </a:ext>
              </a:extLst>
            </p:cNvPr>
            <p:cNvSpPr/>
            <p:nvPr/>
          </p:nvSpPr>
          <p:spPr>
            <a:xfrm>
              <a:off x="10570030" y="6308724"/>
              <a:ext cx="1460046" cy="549275"/>
            </a:xfrm>
            <a:prstGeom prst="roundRect">
              <a:avLst>
                <a:gd name="adj" fmla="val 50000"/>
              </a:avLst>
            </a:prstGeom>
            <a:solidFill>
              <a:srgbClr val="CEE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Google Shape;106;p25">
              <a:extLst>
                <a:ext uri="{FF2B5EF4-FFF2-40B4-BE49-F238E27FC236}">
                  <a16:creationId xmlns:a16="http://schemas.microsoft.com/office/drawing/2014/main" id="{ABFA877D-BADA-E13E-24E8-6493AA99D88D}"/>
                </a:ext>
              </a:extLst>
            </p:cNvPr>
            <p:cNvPicPr preferRelativeResize="0"/>
            <p:nvPr/>
          </p:nvPicPr>
          <p:blipFill rotWithShape="1">
            <a:blip r:embed="rId16" cstate="screen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56408" y="6496067"/>
              <a:ext cx="887290" cy="1605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EE272-B74F-EA4F-B546-164DCEF1F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75501"/>
            <a:ext cx="10515600" cy="4501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7F0D-9C2E-B94A-B25C-164400BFCF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991E4-E277-C34C-A4C8-592165CA4F5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6F3CF-4B87-0148-A667-9441B09E9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5FAEA-C995-184A-9D1D-490A6AC46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C624D-B9C8-8A40-BB55-E74E15DB36D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5CB096C-A44E-F98A-E955-20980E74C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373" y="323253"/>
            <a:ext cx="6087199" cy="11249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353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tif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png"/><Relationship Id="rId12" Type="http://schemas.openxmlformats.org/officeDocument/2006/relationships/image" Target="../media/image31.tif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5.tiff"/><Relationship Id="rId11" Type="http://schemas.openxmlformats.org/officeDocument/2006/relationships/image" Target="../media/image30.tiff"/><Relationship Id="rId5" Type="http://schemas.openxmlformats.org/officeDocument/2006/relationships/image" Target="../media/image24.png"/><Relationship Id="rId10" Type="http://schemas.openxmlformats.org/officeDocument/2006/relationships/image" Target="../media/image29.tiff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79D5F-AC3C-D737-5AC2-9E853270A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>
            <a:extLst>
              <a:ext uri="{FF2B5EF4-FFF2-40B4-BE49-F238E27FC236}">
                <a16:creationId xmlns:a16="http://schemas.microsoft.com/office/drawing/2014/main" id="{45CA3FDA-18DD-BDD0-DC00-B7528C684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0"/>
            <a:ext cx="10339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0" name="Group 2">
            <a:extLst>
              <a:ext uri="{FF2B5EF4-FFF2-40B4-BE49-F238E27FC236}">
                <a16:creationId xmlns:a16="http://schemas.microsoft.com/office/drawing/2014/main" id="{5B9E11B5-3045-A6F5-38E3-D9A2AD47E0E5}"/>
              </a:ext>
            </a:extLst>
          </p:cNvPr>
          <p:cNvGrpSpPr>
            <a:grpSpLocks/>
          </p:cNvGrpSpPr>
          <p:nvPr/>
        </p:nvGrpSpPr>
        <p:grpSpPr bwMode="auto">
          <a:xfrm>
            <a:off x="695325" y="1946275"/>
            <a:ext cx="8893175" cy="1641475"/>
            <a:chOff x="695324" y="2301390"/>
            <a:chExt cx="6968553" cy="128636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93C61E38-1CC4-7AF9-74DE-588636FAD4D1}"/>
                </a:ext>
              </a:extLst>
            </p:cNvPr>
            <p:cNvSpPr/>
            <p:nvPr/>
          </p:nvSpPr>
          <p:spPr>
            <a:xfrm>
              <a:off x="695324" y="2301390"/>
              <a:ext cx="6443610" cy="1286360"/>
            </a:xfrm>
            <a:prstGeom prst="roundRect">
              <a:avLst>
                <a:gd name="adj" fmla="val 50000"/>
              </a:avLst>
            </a:prstGeom>
            <a:solidFill>
              <a:srgbClr val="CEE1EB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F7C9E61-2283-4DB4-E93A-0DD335DF2A6D}"/>
                </a:ext>
              </a:extLst>
            </p:cNvPr>
            <p:cNvSpPr/>
            <p:nvPr/>
          </p:nvSpPr>
          <p:spPr>
            <a:xfrm>
              <a:off x="695324" y="2301390"/>
              <a:ext cx="2308753" cy="1286360"/>
            </a:xfrm>
            <a:prstGeom prst="roundRect">
              <a:avLst>
                <a:gd name="adj" fmla="val 50000"/>
              </a:avLst>
            </a:prstGeom>
            <a:solidFill>
              <a:srgbClr val="46B0DC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F9F4807D-E124-73E9-E443-4E5A15451F0E}"/>
                </a:ext>
              </a:extLst>
            </p:cNvPr>
            <p:cNvSpPr/>
            <p:nvPr/>
          </p:nvSpPr>
          <p:spPr>
            <a:xfrm>
              <a:off x="2558746" y="2301390"/>
              <a:ext cx="5105131" cy="1286360"/>
            </a:xfrm>
            <a:prstGeom prst="roundRect">
              <a:avLst>
                <a:gd name="adj" fmla="val 50000"/>
              </a:avLst>
            </a:prstGeom>
            <a:solidFill>
              <a:srgbClr val="46B0DC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27651" name="Google Shape;102;p25">
            <a:extLst>
              <a:ext uri="{FF2B5EF4-FFF2-40B4-BE49-F238E27FC236}">
                <a16:creationId xmlns:a16="http://schemas.microsoft.com/office/drawing/2014/main" id="{DB046522-F252-021D-6F7A-4D4A82502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1946275"/>
            <a:ext cx="8783637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Font typeface="Arial" panose="020B0604020202020204" pitchFamily="34" charset="0"/>
              <a:defRPr sz="260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685800" indent="-2286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4000" dirty="0">
                <a:ea typeface="Roboto" panose="02000000000000000000" pitchFamily="2" charset="0"/>
                <a:cs typeface="Roboto" panose="02000000000000000000" pitchFamily="2" charset="0"/>
              </a:rPr>
              <a:t>העתיד של בדיקות גנטיות במהלך ההריון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27652" name="Group 5">
            <a:extLst>
              <a:ext uri="{FF2B5EF4-FFF2-40B4-BE49-F238E27FC236}">
                <a16:creationId xmlns:a16="http://schemas.microsoft.com/office/drawing/2014/main" id="{831DA9A2-C646-E71A-9335-FB0401AB9015}"/>
              </a:ext>
            </a:extLst>
          </p:cNvPr>
          <p:cNvGrpSpPr>
            <a:grpSpLocks/>
          </p:cNvGrpSpPr>
          <p:nvPr/>
        </p:nvGrpSpPr>
        <p:grpSpPr bwMode="auto">
          <a:xfrm>
            <a:off x="3722688" y="3713163"/>
            <a:ext cx="4746625" cy="1219200"/>
            <a:chOff x="695324" y="2301390"/>
            <a:chExt cx="6968553" cy="128636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6B33F50-2DB9-5E86-DC48-F8AE5CE72D50}"/>
                </a:ext>
              </a:extLst>
            </p:cNvPr>
            <p:cNvSpPr/>
            <p:nvPr/>
          </p:nvSpPr>
          <p:spPr>
            <a:xfrm>
              <a:off x="695324" y="2301390"/>
              <a:ext cx="6444163" cy="1286360"/>
            </a:xfrm>
            <a:prstGeom prst="roundRect">
              <a:avLst>
                <a:gd name="adj" fmla="val 50000"/>
              </a:avLst>
            </a:prstGeom>
            <a:solidFill>
              <a:srgbClr val="CEE1EB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EF6244F-3CB6-B212-6DE8-00F7AFEF60E6}"/>
                </a:ext>
              </a:extLst>
            </p:cNvPr>
            <p:cNvSpPr/>
            <p:nvPr/>
          </p:nvSpPr>
          <p:spPr>
            <a:xfrm>
              <a:off x="695324" y="2301390"/>
              <a:ext cx="2309643" cy="1286360"/>
            </a:xfrm>
            <a:prstGeom prst="roundRect">
              <a:avLst>
                <a:gd name="adj" fmla="val 50000"/>
              </a:avLst>
            </a:prstGeom>
            <a:solidFill>
              <a:srgbClr val="46B0DC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0852E30-15B2-3FE4-A2A6-DB80D3DD6C46}"/>
                </a:ext>
              </a:extLst>
            </p:cNvPr>
            <p:cNvSpPr/>
            <p:nvPr/>
          </p:nvSpPr>
          <p:spPr>
            <a:xfrm>
              <a:off x="2557488" y="2301390"/>
              <a:ext cx="5106389" cy="1286360"/>
            </a:xfrm>
            <a:prstGeom prst="roundRect">
              <a:avLst>
                <a:gd name="adj" fmla="val 50000"/>
              </a:avLst>
            </a:prstGeom>
            <a:solidFill>
              <a:srgbClr val="46B0DC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27653" name="Google Shape;102;p25">
            <a:extLst>
              <a:ext uri="{FF2B5EF4-FFF2-40B4-BE49-F238E27FC236}">
                <a16:creationId xmlns:a16="http://schemas.microsoft.com/office/drawing/2014/main" id="{0037DD58-E86B-DBFC-450D-6DE0FF254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474" y="3838576"/>
            <a:ext cx="44878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Font typeface="Arial" panose="020B0604020202020204" pitchFamily="34" charset="0"/>
              <a:defRPr sz="260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685800" indent="-2286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he-IL" altLang="en-US" sz="2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דר שחר קורן</a:t>
            </a:r>
          </a:p>
          <a:p>
            <a:pPr algn="ctr">
              <a:lnSpc>
                <a:spcPct val="150000"/>
              </a:lnSpc>
            </a:pPr>
            <a:r>
              <a:rPr lang="he-IL" altLang="en-US" sz="2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מדענית בכירה ,</a:t>
            </a:r>
            <a:r>
              <a:rPr lang="he-IL" sz="2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איידנטיפיי ג’נטיקס</a:t>
            </a:r>
          </a:p>
          <a:p>
            <a:pPr algn="ctr" eaLnBrk="1" hangingPunct="1">
              <a:lnSpc>
                <a:spcPct val="150000"/>
              </a:lnSpc>
            </a:pPr>
            <a:endParaRPr lang="en-US" altLang="en-US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27654" name="Group 11">
            <a:extLst>
              <a:ext uri="{FF2B5EF4-FFF2-40B4-BE49-F238E27FC236}">
                <a16:creationId xmlns:a16="http://schemas.microsoft.com/office/drawing/2014/main" id="{020B8C6D-AB73-CA04-997A-314DF5CEB3BC}"/>
              </a:ext>
            </a:extLst>
          </p:cNvPr>
          <p:cNvGrpSpPr>
            <a:grpSpLocks/>
          </p:cNvGrpSpPr>
          <p:nvPr/>
        </p:nvGrpSpPr>
        <p:grpSpPr bwMode="auto">
          <a:xfrm>
            <a:off x="9750425" y="5903913"/>
            <a:ext cx="2338388" cy="879475"/>
            <a:chOff x="10570030" y="6308724"/>
            <a:chExt cx="1460046" cy="549275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6FA0AD3-4A5F-7F8E-C2FB-78FBFB6E3C35}"/>
                </a:ext>
              </a:extLst>
            </p:cNvPr>
            <p:cNvSpPr/>
            <p:nvPr/>
          </p:nvSpPr>
          <p:spPr>
            <a:xfrm>
              <a:off x="10570030" y="6308724"/>
              <a:ext cx="1460046" cy="549275"/>
            </a:xfrm>
            <a:prstGeom prst="roundRect">
              <a:avLst>
                <a:gd name="adj" fmla="val 50000"/>
              </a:avLst>
            </a:prstGeom>
            <a:solidFill>
              <a:srgbClr val="CEE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27657" name="Google Shape;106;p25">
              <a:extLst>
                <a:ext uri="{FF2B5EF4-FFF2-40B4-BE49-F238E27FC236}">
                  <a16:creationId xmlns:a16="http://schemas.microsoft.com/office/drawing/2014/main" id="{D4399E28-89BE-566A-8896-8398E519A6E1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4437" y="6479216"/>
              <a:ext cx="1151233" cy="208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705367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EB4782-1BA0-2718-953C-8A8B11734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6EF618-789E-5442-A8F6-BC2DF016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בהריון לזמן יש חשיבות קריטית</a:t>
            </a:r>
            <a:endParaRPr lang="en-IL" dirty="0"/>
          </a:p>
        </p:txBody>
      </p:sp>
      <p:pic>
        <p:nvPicPr>
          <p:cNvPr id="2050" name="Picture 2" descr="10 Things to Know About Abortion Access Since the Dobbs Decision | KFF">
            <a:extLst>
              <a:ext uri="{FF2B5EF4-FFF2-40B4-BE49-F238E27FC236}">
                <a16:creationId xmlns:a16="http://schemas.microsoft.com/office/drawing/2014/main" id="{EFBE11BF-2E35-A055-C057-802D27E57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25" y="2423014"/>
            <a:ext cx="5344775" cy="300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563EFA-D5FC-320A-84D7-52F821C25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975" y="2483260"/>
            <a:ext cx="5444076" cy="274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0773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2A4429A-1857-AC98-5AD4-0350042246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0202" r="13450"/>
          <a:stretch/>
        </p:blipFill>
        <p:spPr>
          <a:xfrm>
            <a:off x="3430871" y="4756853"/>
            <a:ext cx="4948969" cy="162547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F4C8EF-E070-D437-7619-8752C93B5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018" y="1675501"/>
            <a:ext cx="9926782" cy="4501462"/>
          </a:xfrm>
        </p:spPr>
        <p:txBody>
          <a:bodyPr/>
          <a:lstStyle/>
          <a:p>
            <a:pPr algn="r" rtl="1"/>
            <a:r>
              <a:rPr lang="en-US" dirty="0"/>
              <a:t> </a:t>
            </a:r>
            <a:r>
              <a:rPr lang="he-IL" dirty="0">
                <a:cs typeface="+mn-cs"/>
              </a:rPr>
              <a:t> </a:t>
            </a:r>
            <a:r>
              <a:rPr lang="en-US" dirty="0">
                <a:cs typeface="+mn-cs"/>
              </a:rPr>
              <a:t>1997</a:t>
            </a:r>
            <a:r>
              <a:rPr lang="he-IL" dirty="0">
                <a:cs typeface="+mn-cs"/>
              </a:rPr>
              <a:t> נמצא שבדם של נשים שנושאות עובר זכר יש מקטעי דנ"א מכרומוזום </a:t>
            </a:r>
            <a:r>
              <a:rPr lang="en-US" dirty="0">
                <a:cs typeface="+mn-cs"/>
              </a:rPr>
              <a:t>Y</a:t>
            </a:r>
          </a:p>
          <a:p>
            <a:pPr algn="r" rtl="1"/>
            <a:r>
              <a:rPr lang="en-IL" dirty="0">
                <a:cs typeface="+mn-cs"/>
              </a:rPr>
              <a:t>2008</a:t>
            </a:r>
            <a:r>
              <a:rPr lang="he-IL" dirty="0">
                <a:cs typeface="+mn-cs"/>
              </a:rPr>
              <a:t> מוכח שניתן לזהות תסמונת דאון באמצעות </a:t>
            </a:r>
            <a:r>
              <a:rPr lang="en-US" dirty="0">
                <a:cs typeface="+mn-cs"/>
              </a:rPr>
              <a:t>NGS</a:t>
            </a:r>
            <a:r>
              <a:rPr lang="he-IL" dirty="0">
                <a:cs typeface="+mn-cs"/>
              </a:rPr>
              <a:t> על בסיס דגימת דם של האישה</a:t>
            </a:r>
          </a:p>
          <a:p>
            <a:pPr algn="r" rtl="1"/>
            <a:r>
              <a:rPr lang="he-IL" dirty="0">
                <a:cs typeface="+mn-cs"/>
              </a:rPr>
              <a:t>2011 הבדיקה המסחרית הראשונה יוצאת לשוק</a:t>
            </a:r>
            <a:endParaRPr lang="en-IL" dirty="0"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B4A9AA-F4AD-E2FC-6424-7DB1FFF03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דור חדש של בדיקות לא פולשניות</a:t>
            </a:r>
            <a:endParaRPr lang="en-IL" dirty="0"/>
          </a:p>
        </p:txBody>
      </p:sp>
      <p:pic>
        <p:nvPicPr>
          <p:cNvPr id="4" name="Google Shape;196;p32">
            <a:extLst>
              <a:ext uri="{FF2B5EF4-FFF2-40B4-BE49-F238E27FC236}">
                <a16:creationId xmlns:a16="http://schemas.microsoft.com/office/drawing/2014/main" id="{8D9D13AA-BCA9-0130-BD1B-2CEA5C8581E5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t="6703" r="9707" b="10941"/>
          <a:stretch/>
        </p:blipFill>
        <p:spPr>
          <a:xfrm>
            <a:off x="838200" y="3664181"/>
            <a:ext cx="2601791" cy="3193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610AB1-14F3-50FD-5767-3775312EA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4211" y="5025892"/>
            <a:ext cx="927743" cy="385795"/>
          </a:xfrm>
          <a:prstGeom prst="rect">
            <a:avLst/>
          </a:prstGeom>
        </p:spPr>
      </p:pic>
      <p:pic>
        <p:nvPicPr>
          <p:cNvPr id="7" name="Picture 6" descr="MaterniT 21 PLUS - Southgenetics">
            <a:extLst>
              <a:ext uri="{FF2B5EF4-FFF2-40B4-BE49-F238E27FC236}">
                <a16:creationId xmlns:a16="http://schemas.microsoft.com/office/drawing/2014/main" id="{26570652-169E-885F-7735-4C0233A9A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630" y="5519677"/>
            <a:ext cx="1207185" cy="42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renatalSafe® 3 – Eurofins Genoma">
            <a:extLst>
              <a:ext uri="{FF2B5EF4-FFF2-40B4-BE49-F238E27FC236}">
                <a16:creationId xmlns:a16="http://schemas.microsoft.com/office/drawing/2014/main" id="{9774A6C9-0382-40A1-656F-D7875B2CE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8" b="13083"/>
          <a:stretch/>
        </p:blipFill>
        <p:spPr bwMode="auto">
          <a:xfrm>
            <a:off x="8562709" y="4632726"/>
            <a:ext cx="1937059" cy="49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8" descr="Vanadis Diagnostics - Crunchbase Company Profile &amp; Funding">
            <a:extLst>
              <a:ext uri="{FF2B5EF4-FFF2-40B4-BE49-F238E27FC236}">
                <a16:creationId xmlns:a16="http://schemas.microsoft.com/office/drawing/2014/main" id="{E1305425-8482-BCD4-AC12-683F28FB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88" b="37555"/>
          <a:stretch/>
        </p:blipFill>
        <p:spPr bwMode="auto">
          <a:xfrm>
            <a:off x="8794063" y="5749404"/>
            <a:ext cx="1818832" cy="63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8263BD-A2FF-A052-FA43-4C73D4093B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2199" y="5084553"/>
            <a:ext cx="1976232" cy="475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5C4AAD-6445-B579-FDA5-B1157B135C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25286" y="4164215"/>
            <a:ext cx="1713955" cy="3659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23AF21-538B-D50B-7005-78F2CAE677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44923" y="4010246"/>
            <a:ext cx="1145898" cy="2967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43C7D5-1923-3866-F283-B5A28E6C57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0773" y="4460518"/>
            <a:ext cx="1834198" cy="417753"/>
          </a:xfrm>
          <a:prstGeom prst="rect">
            <a:avLst/>
          </a:prstGeom>
        </p:spPr>
      </p:pic>
      <p:pic>
        <p:nvPicPr>
          <p:cNvPr id="4098" name="Picture 2" descr="Department of Chemical Pathology, The Chinese University of Hong Kong">
            <a:extLst>
              <a:ext uri="{FF2B5EF4-FFF2-40B4-BE49-F238E27FC236}">
                <a16:creationId xmlns:a16="http://schemas.microsoft.com/office/drawing/2014/main" id="{2B924A88-1B19-5FFC-8533-C27E99F16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4338"/>
            <a:ext cx="1409270" cy="211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AC357F-1FC5-F33C-0EA5-D7481E6DBA89}"/>
              </a:ext>
            </a:extLst>
          </p:cNvPr>
          <p:cNvSpPr txBox="1"/>
          <p:nvPr/>
        </p:nvSpPr>
        <p:spPr>
          <a:xfrm>
            <a:off x="1083781" y="4419139"/>
            <a:ext cx="954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/>
              <a:t>5-10%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926838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114108-0339-C17C-CA35-20B312530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0E51FD-C4EE-18F3-3E11-4CD182782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sz="2800" dirty="0"/>
              <a:t>הטכנולוגיה שלנו</a:t>
            </a:r>
            <a:endParaRPr lang="en-IL" dirty="0"/>
          </a:p>
        </p:txBody>
      </p:sp>
      <p:sp>
        <p:nvSpPr>
          <p:cNvPr id="4" name="Google Shape;102;p25">
            <a:extLst>
              <a:ext uri="{FF2B5EF4-FFF2-40B4-BE49-F238E27FC236}">
                <a16:creationId xmlns:a16="http://schemas.microsoft.com/office/drawing/2014/main" id="{5DEE5BD1-DE19-B372-62EB-596E15626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825" y="4535488"/>
            <a:ext cx="41656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Font typeface="Arial" panose="020B0604020202020204" pitchFamily="34" charset="0"/>
              <a:defRPr sz="260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685800" indent="-2286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he-IL" altLang="en-US" sz="2800" dirty="0">
                <a:solidFill>
                  <a:srgbClr val="1A66A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דגימת דם </a:t>
            </a:r>
            <a:endParaRPr lang="en-US" altLang="en-US" sz="2800" dirty="0">
              <a:solidFill>
                <a:srgbClr val="1A66AF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he-IL" altLang="en-US" sz="1800" dirty="0">
                <a:solidFill>
                  <a:srgbClr val="1A66A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שבוע הריון</a:t>
            </a:r>
            <a:r>
              <a:rPr lang="en-US" altLang="en-US" sz="1800" dirty="0">
                <a:solidFill>
                  <a:srgbClr val="1A66A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≥10w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E85F2-9334-A1AF-65FF-5C08C79BB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32512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AF10BA9-7C71-CE85-9C28-8E7A149DA830}"/>
              </a:ext>
            </a:extLst>
          </p:cNvPr>
          <p:cNvGrpSpPr>
            <a:grpSpLocks/>
          </p:cNvGrpSpPr>
          <p:nvPr/>
        </p:nvGrpSpPr>
        <p:grpSpPr bwMode="auto">
          <a:xfrm rot="4004173">
            <a:off x="5669757" y="3294856"/>
            <a:ext cx="723900" cy="884237"/>
            <a:chOff x="8405445" y="4829059"/>
            <a:chExt cx="207621" cy="25387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EA56D76-B983-DF4B-F6B1-15595037BAD4}"/>
                </a:ext>
              </a:extLst>
            </p:cNvPr>
            <p:cNvSpPr/>
            <p:nvPr/>
          </p:nvSpPr>
          <p:spPr>
            <a:xfrm>
              <a:off x="8404308" y="4827029"/>
              <a:ext cx="207621" cy="207839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C14C0A2-6898-627F-5B8B-6DAA93F23198}"/>
                </a:ext>
              </a:extLst>
            </p:cNvPr>
            <p:cNvCxnSpPr>
              <a:cxnSpLocks/>
            </p:cNvCxnSpPr>
            <p:nvPr/>
          </p:nvCxnSpPr>
          <p:spPr>
            <a:xfrm rot="17595827" flipH="1">
              <a:off x="8498050" y="5042631"/>
              <a:ext cx="49681" cy="30961"/>
            </a:xfrm>
            <a:prstGeom prst="line">
              <a:avLst/>
            </a:prstGeom>
            <a:ln w="444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5">
            <a:extLst>
              <a:ext uri="{FF2B5EF4-FFF2-40B4-BE49-F238E27FC236}">
                <a16:creationId xmlns:a16="http://schemas.microsoft.com/office/drawing/2014/main" id="{B749D1B4-355A-887D-B7D3-CA2E2B26FBB0}"/>
              </a:ext>
            </a:extLst>
          </p:cNvPr>
          <p:cNvGrpSpPr>
            <a:grpSpLocks/>
          </p:cNvGrpSpPr>
          <p:nvPr/>
        </p:nvGrpSpPr>
        <p:grpSpPr bwMode="auto">
          <a:xfrm>
            <a:off x="5210175" y="3532188"/>
            <a:ext cx="384175" cy="722312"/>
            <a:chOff x="-36874" y="1313121"/>
            <a:chExt cx="766828" cy="1443530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6D974633-B8E9-96B7-E704-05F551246FD3}"/>
                </a:ext>
              </a:extLst>
            </p:cNvPr>
            <p:cNvSpPr/>
            <p:nvPr/>
          </p:nvSpPr>
          <p:spPr>
            <a:xfrm rot="5400000">
              <a:off x="-370405" y="1859089"/>
              <a:ext cx="1335662" cy="459462"/>
            </a:xfrm>
            <a:custGeom>
              <a:avLst/>
              <a:gdLst>
                <a:gd name="connsiteX0" fmla="*/ 0 w 1335366"/>
                <a:gd name="connsiteY0" fmla="*/ 460285 h 460286"/>
                <a:gd name="connsiteX1" fmla="*/ 0 w 1335366"/>
                <a:gd name="connsiteY1" fmla="*/ 0 h 460286"/>
                <a:gd name="connsiteX2" fmla="*/ 1105223 w 1335366"/>
                <a:gd name="connsiteY2" fmla="*/ 0 h 460286"/>
                <a:gd name="connsiteX3" fmla="*/ 1335366 w 1335366"/>
                <a:gd name="connsiteY3" fmla="*/ 230143 h 460286"/>
                <a:gd name="connsiteX4" fmla="*/ 1335365 w 1335366"/>
                <a:gd name="connsiteY4" fmla="*/ 230143 h 460286"/>
                <a:gd name="connsiteX5" fmla="*/ 1105222 w 1335366"/>
                <a:gd name="connsiteY5" fmla="*/ 460286 h 46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5366" h="460286">
                  <a:moveTo>
                    <a:pt x="0" y="460285"/>
                  </a:moveTo>
                  <a:lnTo>
                    <a:pt x="0" y="0"/>
                  </a:lnTo>
                  <a:lnTo>
                    <a:pt x="1105223" y="0"/>
                  </a:lnTo>
                  <a:cubicBezTo>
                    <a:pt x="1232327" y="0"/>
                    <a:pt x="1335366" y="103039"/>
                    <a:pt x="1335366" y="230143"/>
                  </a:cubicBezTo>
                  <a:lnTo>
                    <a:pt x="1335365" y="230143"/>
                  </a:lnTo>
                  <a:cubicBezTo>
                    <a:pt x="1335365" y="357247"/>
                    <a:pt x="1232326" y="460286"/>
                    <a:pt x="1105222" y="460286"/>
                  </a:cubicBezTo>
                  <a:close/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ounded Rectangle 12">
              <a:extLst>
                <a:ext uri="{FF2B5EF4-FFF2-40B4-BE49-F238E27FC236}">
                  <a16:creationId xmlns:a16="http://schemas.microsoft.com/office/drawing/2014/main" id="{1397CDEC-5DDF-374F-64FD-3692149EA399}"/>
                </a:ext>
              </a:extLst>
            </p:cNvPr>
            <p:cNvSpPr/>
            <p:nvPr/>
          </p:nvSpPr>
          <p:spPr>
            <a:xfrm>
              <a:off x="-36874" y="1313121"/>
              <a:ext cx="668599" cy="282360"/>
            </a:xfrm>
            <a:prstGeom prst="roundRect">
              <a:avLst>
                <a:gd name="adj" fmla="val 21286"/>
              </a:avLst>
            </a:prstGeom>
            <a:solidFill>
              <a:srgbClr val="1A66AF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Teardrop 11">
              <a:extLst>
                <a:ext uri="{FF2B5EF4-FFF2-40B4-BE49-F238E27FC236}">
                  <a16:creationId xmlns:a16="http://schemas.microsoft.com/office/drawing/2014/main" id="{78286182-2D74-C709-86E0-F6933CF07AAE}"/>
                </a:ext>
              </a:extLst>
            </p:cNvPr>
            <p:cNvSpPr/>
            <p:nvPr/>
          </p:nvSpPr>
          <p:spPr>
            <a:xfrm rot="18900000">
              <a:off x="330696" y="2141167"/>
              <a:ext cx="399258" cy="399747"/>
            </a:xfrm>
            <a:prstGeom prst="teardrop">
              <a:avLst>
                <a:gd name="adj" fmla="val 154935"/>
              </a:avLst>
            </a:prstGeom>
            <a:solidFill>
              <a:srgbClr val="FF0000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13" name="Picture 2" descr="Sequencing - Free computer icons">
            <a:extLst>
              <a:ext uri="{FF2B5EF4-FFF2-40B4-BE49-F238E27FC236}">
                <a16:creationId xmlns:a16="http://schemas.microsoft.com/office/drawing/2014/main" id="{A0C498E7-5B57-81F3-4EEC-39172B011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75" y="2424113"/>
            <a:ext cx="324485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 descr="A grey pregnant person with a syringe&#10;&#10;Description automatically generated">
            <a:extLst>
              <a:ext uri="{FF2B5EF4-FFF2-40B4-BE49-F238E27FC236}">
                <a16:creationId xmlns:a16="http://schemas.microsoft.com/office/drawing/2014/main" id="{99D5D683-8EB4-D362-4D05-5C04E92C4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1839913"/>
            <a:ext cx="18224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DE4C9D-FBB9-645F-0BC3-DF6DC13F9930}"/>
              </a:ext>
            </a:extLst>
          </p:cNvPr>
          <p:cNvSpPr txBox="1"/>
          <p:nvPr/>
        </p:nvSpPr>
        <p:spPr>
          <a:xfrm>
            <a:off x="9197163" y="1655713"/>
            <a:ext cx="1626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400" dirty="0"/>
              <a:t>ריצוף</a:t>
            </a:r>
            <a:r>
              <a:rPr lang="en-US" sz="2400" dirty="0"/>
              <a:t>   </a:t>
            </a:r>
            <a:r>
              <a:rPr lang="he-IL" sz="2400" dirty="0"/>
              <a:t>גנומי של הפלזמה</a:t>
            </a:r>
            <a:endParaRPr lang="en-IL" sz="2400" dirty="0"/>
          </a:p>
        </p:txBody>
      </p:sp>
    </p:spTree>
    <p:extLst>
      <p:ext uri="{BB962C8B-B14F-4D97-AF65-F5344CB8AC3E}">
        <p14:creationId xmlns:p14="http://schemas.microsoft.com/office/powerpoint/2010/main" val="137580825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B03E0C-BB0C-E8D8-CFED-54A9E6269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חיזוי וריאנטים בעובר</a:t>
            </a:r>
            <a:endParaRPr lang="en-IL" dirty="0"/>
          </a:p>
        </p:txBody>
      </p:sp>
      <p:sp>
        <p:nvSpPr>
          <p:cNvPr id="96" name="Content Placeholder 95">
            <a:extLst>
              <a:ext uri="{FF2B5EF4-FFF2-40B4-BE49-F238E27FC236}">
                <a16:creationId xmlns:a16="http://schemas.microsoft.com/office/drawing/2014/main" id="{5B6929C2-3AD2-4597-7997-B82DC7A67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4" name="Picture 10" descr="A diagram of a number of letters and numbers&#10;&#10;Description automatically generated">
            <a:extLst>
              <a:ext uri="{FF2B5EF4-FFF2-40B4-BE49-F238E27FC236}">
                <a16:creationId xmlns:a16="http://schemas.microsoft.com/office/drawing/2014/main" id="{EEDBB9B1-5568-3374-F022-BE5BE3388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528763"/>
            <a:ext cx="1781175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A diagram of a foot print&#10;&#10;Description automatically generated">
            <a:extLst>
              <a:ext uri="{FF2B5EF4-FFF2-40B4-BE49-F238E27FC236}">
                <a16:creationId xmlns:a16="http://schemas.microsoft.com/office/drawing/2014/main" id="{BCAEC710-07F4-7F0B-642F-EC14C8F93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651000"/>
            <a:ext cx="17208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A diagram of a diagram and a diagram of a diagram&#10;&#10;Description automatically generated">
            <a:extLst>
              <a:ext uri="{FF2B5EF4-FFF2-40B4-BE49-F238E27FC236}">
                <a16:creationId xmlns:a16="http://schemas.microsoft.com/office/drawing/2014/main" id="{C7A60D6C-0DBF-40D9-01F4-DAF96A946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1584325"/>
            <a:ext cx="1755775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A diagram of a cell&#10;&#10;Description automatically generated">
            <a:extLst>
              <a:ext uri="{FF2B5EF4-FFF2-40B4-BE49-F238E27FC236}">
                <a16:creationId xmlns:a16="http://schemas.microsoft.com/office/drawing/2014/main" id="{25C33220-E266-F716-2852-2B0F694B2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1582738"/>
            <a:ext cx="1743075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 Bracket 7">
            <a:extLst>
              <a:ext uri="{FF2B5EF4-FFF2-40B4-BE49-F238E27FC236}">
                <a16:creationId xmlns:a16="http://schemas.microsoft.com/office/drawing/2014/main" id="{EC3C62AA-B062-E58E-0419-8AB67168C912}"/>
              </a:ext>
            </a:extLst>
          </p:cNvPr>
          <p:cNvSpPr/>
          <p:nvPr/>
        </p:nvSpPr>
        <p:spPr>
          <a:xfrm rot="16200000">
            <a:off x="5985669" y="437356"/>
            <a:ext cx="311150" cy="6186488"/>
          </a:xfrm>
          <a:prstGeom prst="leftBracket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41B028-064A-7645-BAC0-630049D44BE9}"/>
              </a:ext>
            </a:extLst>
          </p:cNvPr>
          <p:cNvCxnSpPr/>
          <p:nvPr/>
        </p:nvCxnSpPr>
        <p:spPr>
          <a:xfrm>
            <a:off x="5153025" y="3375025"/>
            <a:ext cx="0" cy="31115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5393FF-3738-A9A7-5A29-86FD42620745}"/>
              </a:ext>
            </a:extLst>
          </p:cNvPr>
          <p:cNvCxnSpPr/>
          <p:nvPr/>
        </p:nvCxnSpPr>
        <p:spPr>
          <a:xfrm>
            <a:off x="7189788" y="3376613"/>
            <a:ext cx="0" cy="31115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own Arrow 10">
            <a:extLst>
              <a:ext uri="{FF2B5EF4-FFF2-40B4-BE49-F238E27FC236}">
                <a16:creationId xmlns:a16="http://schemas.microsoft.com/office/drawing/2014/main" id="{BEE75382-0B32-583E-FE3D-EC08E0BAFD6B}"/>
              </a:ext>
            </a:extLst>
          </p:cNvPr>
          <p:cNvSpPr/>
          <p:nvPr/>
        </p:nvSpPr>
        <p:spPr>
          <a:xfrm>
            <a:off x="6103938" y="3848100"/>
            <a:ext cx="188912" cy="19843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6EA8A3-937A-27F0-82F6-786480E6D729}"/>
              </a:ext>
            </a:extLst>
          </p:cNvPr>
          <p:cNvCxnSpPr>
            <a:cxnSpLocks/>
          </p:cNvCxnSpPr>
          <p:nvPr/>
        </p:nvCxnSpPr>
        <p:spPr>
          <a:xfrm>
            <a:off x="3546475" y="4479925"/>
            <a:ext cx="72072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B1C7C0-3D99-BD24-9720-341768E57040}"/>
              </a:ext>
            </a:extLst>
          </p:cNvPr>
          <p:cNvCxnSpPr>
            <a:cxnSpLocks/>
          </p:cNvCxnSpPr>
          <p:nvPr/>
        </p:nvCxnSpPr>
        <p:spPr>
          <a:xfrm>
            <a:off x="3394075" y="4645025"/>
            <a:ext cx="65087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033799-FDB9-BEED-B9AA-C710C7C3A642}"/>
              </a:ext>
            </a:extLst>
          </p:cNvPr>
          <p:cNvCxnSpPr>
            <a:cxnSpLocks/>
          </p:cNvCxnSpPr>
          <p:nvPr/>
        </p:nvCxnSpPr>
        <p:spPr>
          <a:xfrm>
            <a:off x="3532188" y="4797425"/>
            <a:ext cx="73501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97857D-B220-7EB2-31CA-63A353E5EA81}"/>
              </a:ext>
            </a:extLst>
          </p:cNvPr>
          <p:cNvCxnSpPr>
            <a:cxnSpLocks/>
          </p:cNvCxnSpPr>
          <p:nvPr/>
        </p:nvCxnSpPr>
        <p:spPr>
          <a:xfrm rot="10800000">
            <a:off x="5319713" y="4949825"/>
            <a:ext cx="55403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DAF275-E1D6-4EAA-2E58-C3C605EF57E5}"/>
              </a:ext>
            </a:extLst>
          </p:cNvPr>
          <p:cNvCxnSpPr>
            <a:cxnSpLocks/>
          </p:cNvCxnSpPr>
          <p:nvPr/>
        </p:nvCxnSpPr>
        <p:spPr>
          <a:xfrm rot="10800000">
            <a:off x="5222875" y="4645025"/>
            <a:ext cx="5540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907E2F-F2E9-86FF-8364-76869B778702}"/>
              </a:ext>
            </a:extLst>
          </p:cNvPr>
          <p:cNvCxnSpPr>
            <a:cxnSpLocks/>
          </p:cNvCxnSpPr>
          <p:nvPr/>
        </p:nvCxnSpPr>
        <p:spPr>
          <a:xfrm>
            <a:off x="5816600" y="4327525"/>
            <a:ext cx="5540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BDB994-950D-CFFB-7F43-1BAF7A9F92B0}"/>
              </a:ext>
            </a:extLst>
          </p:cNvPr>
          <p:cNvCxnSpPr>
            <a:cxnSpLocks/>
          </p:cNvCxnSpPr>
          <p:nvPr/>
        </p:nvCxnSpPr>
        <p:spPr>
          <a:xfrm>
            <a:off x="5969000" y="4479925"/>
            <a:ext cx="7000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7C7916-C74B-13C2-33CB-F33C455245C7}"/>
              </a:ext>
            </a:extLst>
          </p:cNvPr>
          <p:cNvCxnSpPr>
            <a:cxnSpLocks/>
          </p:cNvCxnSpPr>
          <p:nvPr/>
        </p:nvCxnSpPr>
        <p:spPr>
          <a:xfrm>
            <a:off x="5954713" y="4784725"/>
            <a:ext cx="55403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12275C1-836B-44FC-B799-F9D318DB490D}"/>
              </a:ext>
            </a:extLst>
          </p:cNvPr>
          <p:cNvCxnSpPr>
            <a:cxnSpLocks/>
          </p:cNvCxnSpPr>
          <p:nvPr/>
        </p:nvCxnSpPr>
        <p:spPr>
          <a:xfrm>
            <a:off x="4183063" y="4327525"/>
            <a:ext cx="70643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310151-67EB-CD23-8E6A-26508BF6B07C}"/>
              </a:ext>
            </a:extLst>
          </p:cNvPr>
          <p:cNvCxnSpPr>
            <a:cxnSpLocks/>
          </p:cNvCxnSpPr>
          <p:nvPr/>
        </p:nvCxnSpPr>
        <p:spPr>
          <a:xfrm>
            <a:off x="4335463" y="4479925"/>
            <a:ext cx="55403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3DBD49-B6F4-7667-E6BD-178C00B7FC1A}"/>
              </a:ext>
            </a:extLst>
          </p:cNvPr>
          <p:cNvCxnSpPr>
            <a:cxnSpLocks/>
          </p:cNvCxnSpPr>
          <p:nvPr/>
        </p:nvCxnSpPr>
        <p:spPr>
          <a:xfrm>
            <a:off x="4279900" y="4645025"/>
            <a:ext cx="79057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D53CEE5-E48D-5F70-393C-BEE90F6369DA}"/>
              </a:ext>
            </a:extLst>
          </p:cNvPr>
          <p:cNvCxnSpPr>
            <a:cxnSpLocks/>
          </p:cNvCxnSpPr>
          <p:nvPr/>
        </p:nvCxnSpPr>
        <p:spPr>
          <a:xfrm>
            <a:off x="4475163" y="4949825"/>
            <a:ext cx="78898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2EFDEF-8B96-23E2-C3D2-B3C012764048}"/>
              </a:ext>
            </a:extLst>
          </p:cNvPr>
          <p:cNvCxnSpPr>
            <a:cxnSpLocks/>
          </p:cNvCxnSpPr>
          <p:nvPr/>
        </p:nvCxnSpPr>
        <p:spPr>
          <a:xfrm>
            <a:off x="6608763" y="4327525"/>
            <a:ext cx="7747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DFAE805-A0A3-4A13-DADE-89C2C43D4EFA}"/>
              </a:ext>
            </a:extLst>
          </p:cNvPr>
          <p:cNvCxnSpPr>
            <a:cxnSpLocks/>
          </p:cNvCxnSpPr>
          <p:nvPr/>
        </p:nvCxnSpPr>
        <p:spPr>
          <a:xfrm>
            <a:off x="6705600" y="4632325"/>
            <a:ext cx="78581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9BD3C2D-5D7C-E2E9-6937-522F0DD78A22}"/>
              </a:ext>
            </a:extLst>
          </p:cNvPr>
          <p:cNvCxnSpPr>
            <a:cxnSpLocks/>
          </p:cNvCxnSpPr>
          <p:nvPr/>
        </p:nvCxnSpPr>
        <p:spPr>
          <a:xfrm>
            <a:off x="6746875" y="4784725"/>
            <a:ext cx="7445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8625686-947C-F454-06E5-D758A61A2B4B}"/>
              </a:ext>
            </a:extLst>
          </p:cNvPr>
          <p:cNvCxnSpPr>
            <a:cxnSpLocks/>
          </p:cNvCxnSpPr>
          <p:nvPr/>
        </p:nvCxnSpPr>
        <p:spPr>
          <a:xfrm>
            <a:off x="6899275" y="4937125"/>
            <a:ext cx="79375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0DE8733-2945-8F88-ED31-E8DA59456BBE}"/>
              </a:ext>
            </a:extLst>
          </p:cNvPr>
          <p:cNvCxnSpPr>
            <a:cxnSpLocks/>
          </p:cNvCxnSpPr>
          <p:nvPr/>
        </p:nvCxnSpPr>
        <p:spPr>
          <a:xfrm>
            <a:off x="7494588" y="4327525"/>
            <a:ext cx="55403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E5AA2CD-2A9F-5DBE-036E-7A17671B5B73}"/>
              </a:ext>
            </a:extLst>
          </p:cNvPr>
          <p:cNvCxnSpPr>
            <a:cxnSpLocks/>
          </p:cNvCxnSpPr>
          <p:nvPr/>
        </p:nvCxnSpPr>
        <p:spPr>
          <a:xfrm>
            <a:off x="7646988" y="4479925"/>
            <a:ext cx="72072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1EB83A7-3145-0A8A-41D8-F9CC2DC9E6FE}"/>
              </a:ext>
            </a:extLst>
          </p:cNvPr>
          <p:cNvCxnSpPr>
            <a:cxnSpLocks/>
          </p:cNvCxnSpPr>
          <p:nvPr/>
        </p:nvCxnSpPr>
        <p:spPr>
          <a:xfrm>
            <a:off x="7785100" y="4922838"/>
            <a:ext cx="6731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AE52362-5DD9-076A-1B15-C2389DDC6133}"/>
              </a:ext>
            </a:extLst>
          </p:cNvPr>
          <p:cNvCxnSpPr>
            <a:cxnSpLocks/>
          </p:cNvCxnSpPr>
          <p:nvPr/>
        </p:nvCxnSpPr>
        <p:spPr>
          <a:xfrm>
            <a:off x="8458200" y="4479925"/>
            <a:ext cx="7953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0BC0CE4-8A9F-F707-D757-0145B459B8A7}"/>
              </a:ext>
            </a:extLst>
          </p:cNvPr>
          <p:cNvCxnSpPr>
            <a:cxnSpLocks/>
          </p:cNvCxnSpPr>
          <p:nvPr/>
        </p:nvCxnSpPr>
        <p:spPr>
          <a:xfrm>
            <a:off x="8402638" y="4618038"/>
            <a:ext cx="71437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5C49FDE-BBCB-6A7A-6B14-13E9078E8096}"/>
              </a:ext>
            </a:extLst>
          </p:cNvPr>
          <p:cNvCxnSpPr>
            <a:cxnSpLocks/>
          </p:cNvCxnSpPr>
          <p:nvPr/>
        </p:nvCxnSpPr>
        <p:spPr>
          <a:xfrm>
            <a:off x="8445500" y="4770438"/>
            <a:ext cx="7127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B9545B7-E29E-162E-D92D-87632352B87C}"/>
              </a:ext>
            </a:extLst>
          </p:cNvPr>
          <p:cNvCxnSpPr>
            <a:cxnSpLocks/>
          </p:cNvCxnSpPr>
          <p:nvPr/>
        </p:nvCxnSpPr>
        <p:spPr>
          <a:xfrm>
            <a:off x="8597900" y="4922838"/>
            <a:ext cx="5540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E5D5F0B-4B1D-2A48-DFAC-BD9F7CA1BE95}"/>
              </a:ext>
            </a:extLst>
          </p:cNvPr>
          <p:cNvCxnSpPr>
            <a:cxnSpLocks/>
          </p:cNvCxnSpPr>
          <p:nvPr/>
        </p:nvCxnSpPr>
        <p:spPr>
          <a:xfrm>
            <a:off x="9156700" y="4327525"/>
            <a:ext cx="5540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942E8E8-874A-FB50-8673-0F3DD0A9BD89}"/>
              </a:ext>
            </a:extLst>
          </p:cNvPr>
          <p:cNvCxnSpPr>
            <a:cxnSpLocks/>
          </p:cNvCxnSpPr>
          <p:nvPr/>
        </p:nvCxnSpPr>
        <p:spPr>
          <a:xfrm>
            <a:off x="9253538" y="4618038"/>
            <a:ext cx="70802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F378A75-CEB7-C968-0941-2A3BF5B3B4BD}"/>
              </a:ext>
            </a:extLst>
          </p:cNvPr>
          <p:cNvCxnSpPr>
            <a:cxnSpLocks/>
          </p:cNvCxnSpPr>
          <p:nvPr/>
        </p:nvCxnSpPr>
        <p:spPr>
          <a:xfrm>
            <a:off x="9296400" y="4770438"/>
            <a:ext cx="66516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CCEB561-1747-0676-5C64-A149A4FEF9FF}"/>
              </a:ext>
            </a:extLst>
          </p:cNvPr>
          <p:cNvCxnSpPr>
            <a:cxnSpLocks/>
          </p:cNvCxnSpPr>
          <p:nvPr/>
        </p:nvCxnSpPr>
        <p:spPr>
          <a:xfrm>
            <a:off x="9786938" y="4327525"/>
            <a:ext cx="7286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C0A9FAF-B733-21C2-359B-5EED5ABD0A5D}"/>
              </a:ext>
            </a:extLst>
          </p:cNvPr>
          <p:cNvCxnSpPr>
            <a:cxnSpLocks/>
          </p:cNvCxnSpPr>
          <p:nvPr/>
        </p:nvCxnSpPr>
        <p:spPr>
          <a:xfrm>
            <a:off x="9961563" y="4479925"/>
            <a:ext cx="70643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5FAABFA-1AA8-87A2-BF8C-0D5103A2FC89}"/>
              </a:ext>
            </a:extLst>
          </p:cNvPr>
          <p:cNvCxnSpPr>
            <a:cxnSpLocks/>
          </p:cNvCxnSpPr>
          <p:nvPr/>
        </p:nvCxnSpPr>
        <p:spPr>
          <a:xfrm>
            <a:off x="10058400" y="4618038"/>
            <a:ext cx="5540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98F5730-1BA5-B84D-CB23-FBE2222DE36C}"/>
              </a:ext>
            </a:extLst>
          </p:cNvPr>
          <p:cNvCxnSpPr>
            <a:cxnSpLocks/>
          </p:cNvCxnSpPr>
          <p:nvPr/>
        </p:nvCxnSpPr>
        <p:spPr>
          <a:xfrm>
            <a:off x="10099675" y="4770438"/>
            <a:ext cx="69215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5C17EDE-1878-E9F2-E1E4-988ECC284CFB}"/>
              </a:ext>
            </a:extLst>
          </p:cNvPr>
          <p:cNvCxnSpPr>
            <a:cxnSpLocks/>
          </p:cNvCxnSpPr>
          <p:nvPr/>
        </p:nvCxnSpPr>
        <p:spPr>
          <a:xfrm>
            <a:off x="10252075" y="4922838"/>
            <a:ext cx="5540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F61B1A4-205A-6232-7DFC-96115FCB8F26}"/>
              </a:ext>
            </a:extLst>
          </p:cNvPr>
          <p:cNvCxnSpPr>
            <a:cxnSpLocks/>
          </p:cNvCxnSpPr>
          <p:nvPr/>
        </p:nvCxnSpPr>
        <p:spPr>
          <a:xfrm>
            <a:off x="10888663" y="4479925"/>
            <a:ext cx="8636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86DEEA1-565E-EBD2-264F-6A27CBA8A30A}"/>
              </a:ext>
            </a:extLst>
          </p:cNvPr>
          <p:cNvCxnSpPr>
            <a:cxnSpLocks/>
          </p:cNvCxnSpPr>
          <p:nvPr/>
        </p:nvCxnSpPr>
        <p:spPr>
          <a:xfrm>
            <a:off x="10875963" y="4770438"/>
            <a:ext cx="55403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2E7755E-E49B-A4B8-8B74-BEC3F3ACE400}"/>
              </a:ext>
            </a:extLst>
          </p:cNvPr>
          <p:cNvCxnSpPr>
            <a:cxnSpLocks/>
          </p:cNvCxnSpPr>
          <p:nvPr/>
        </p:nvCxnSpPr>
        <p:spPr>
          <a:xfrm>
            <a:off x="10875963" y="4922838"/>
            <a:ext cx="78898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BCB2732-DE4F-36AD-1271-EF562D4BCA84}"/>
              </a:ext>
            </a:extLst>
          </p:cNvPr>
          <p:cNvCxnSpPr>
            <a:cxnSpLocks/>
          </p:cNvCxnSpPr>
          <p:nvPr/>
        </p:nvCxnSpPr>
        <p:spPr>
          <a:xfrm flipH="1">
            <a:off x="10668000" y="5075238"/>
            <a:ext cx="76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BDCC669-3547-AF40-A20C-EF4298E5E0CE}"/>
              </a:ext>
            </a:extLst>
          </p:cNvPr>
          <p:cNvCxnSpPr>
            <a:cxnSpLocks/>
          </p:cNvCxnSpPr>
          <p:nvPr/>
        </p:nvCxnSpPr>
        <p:spPr>
          <a:xfrm>
            <a:off x="9199563" y="5075238"/>
            <a:ext cx="76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C760999-92E2-654C-298D-E7FFA4CDF88C}"/>
              </a:ext>
            </a:extLst>
          </p:cNvPr>
          <p:cNvCxnSpPr>
            <a:cxnSpLocks/>
          </p:cNvCxnSpPr>
          <p:nvPr/>
        </p:nvCxnSpPr>
        <p:spPr>
          <a:xfrm rot="10800000">
            <a:off x="8410575" y="5089525"/>
            <a:ext cx="5540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4DB05C2-3AB6-D381-586E-0C8095CB2298}"/>
              </a:ext>
            </a:extLst>
          </p:cNvPr>
          <p:cNvCxnSpPr>
            <a:cxnSpLocks/>
          </p:cNvCxnSpPr>
          <p:nvPr/>
        </p:nvCxnSpPr>
        <p:spPr>
          <a:xfrm flipH="1">
            <a:off x="5921375" y="5102225"/>
            <a:ext cx="687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EC56B3D-D42D-D5ED-40E9-E0931C3CA841}"/>
              </a:ext>
            </a:extLst>
          </p:cNvPr>
          <p:cNvCxnSpPr>
            <a:cxnSpLocks/>
          </p:cNvCxnSpPr>
          <p:nvPr/>
        </p:nvCxnSpPr>
        <p:spPr>
          <a:xfrm flipH="1">
            <a:off x="5070475" y="5102225"/>
            <a:ext cx="74612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11C34E2-D2C7-6BDA-475C-0FFAFE7D6CF1}"/>
              </a:ext>
            </a:extLst>
          </p:cNvPr>
          <p:cNvCxnSpPr>
            <a:cxnSpLocks/>
          </p:cNvCxnSpPr>
          <p:nvPr/>
        </p:nvCxnSpPr>
        <p:spPr>
          <a:xfrm>
            <a:off x="3322638" y="4949825"/>
            <a:ext cx="61912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C4F3F80-1B66-0EFF-6547-C35C9CB9458A}"/>
              </a:ext>
            </a:extLst>
          </p:cNvPr>
          <p:cNvCxnSpPr>
            <a:cxnSpLocks/>
          </p:cNvCxnSpPr>
          <p:nvPr/>
        </p:nvCxnSpPr>
        <p:spPr>
          <a:xfrm rot="10800000">
            <a:off x="4981575" y="4797425"/>
            <a:ext cx="61912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85EA74C-C234-0A7B-C6DF-9A74B6D04AC3}"/>
              </a:ext>
            </a:extLst>
          </p:cNvPr>
          <p:cNvCxnSpPr>
            <a:cxnSpLocks/>
          </p:cNvCxnSpPr>
          <p:nvPr/>
        </p:nvCxnSpPr>
        <p:spPr>
          <a:xfrm>
            <a:off x="6762750" y="4479925"/>
            <a:ext cx="62071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20B28B5-4474-DEBB-AA51-4F03A327C86D}"/>
              </a:ext>
            </a:extLst>
          </p:cNvPr>
          <p:cNvCxnSpPr>
            <a:cxnSpLocks/>
          </p:cNvCxnSpPr>
          <p:nvPr/>
        </p:nvCxnSpPr>
        <p:spPr>
          <a:xfrm>
            <a:off x="7693025" y="4618038"/>
            <a:ext cx="62071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9BEEC72-7F5A-6820-576B-251541D9016B}"/>
              </a:ext>
            </a:extLst>
          </p:cNvPr>
          <p:cNvCxnSpPr>
            <a:cxnSpLocks/>
          </p:cNvCxnSpPr>
          <p:nvPr/>
        </p:nvCxnSpPr>
        <p:spPr>
          <a:xfrm flipH="1">
            <a:off x="6732588" y="5102225"/>
            <a:ext cx="74771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F5232D9-9D99-7D88-B121-7E2F39B6CCA2}"/>
              </a:ext>
            </a:extLst>
          </p:cNvPr>
          <p:cNvCxnSpPr>
            <a:cxnSpLocks/>
          </p:cNvCxnSpPr>
          <p:nvPr/>
        </p:nvCxnSpPr>
        <p:spPr>
          <a:xfrm flipH="1">
            <a:off x="3394075" y="5102225"/>
            <a:ext cx="65087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1CD1A0C-ABE4-F798-091D-1B55F2E5E48A}"/>
              </a:ext>
            </a:extLst>
          </p:cNvPr>
          <p:cNvCxnSpPr>
            <a:cxnSpLocks/>
          </p:cNvCxnSpPr>
          <p:nvPr/>
        </p:nvCxnSpPr>
        <p:spPr>
          <a:xfrm>
            <a:off x="3394075" y="4327525"/>
            <a:ext cx="5540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B406897-B876-FC29-2FC6-6D759BE8220C}"/>
              </a:ext>
            </a:extLst>
          </p:cNvPr>
          <p:cNvCxnSpPr>
            <a:cxnSpLocks/>
          </p:cNvCxnSpPr>
          <p:nvPr/>
        </p:nvCxnSpPr>
        <p:spPr>
          <a:xfrm rot="10800000">
            <a:off x="5181600" y="4479925"/>
            <a:ext cx="5540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CE6F9FC-52CC-A6D3-E268-F53D7DB8B951}"/>
              </a:ext>
            </a:extLst>
          </p:cNvPr>
          <p:cNvCxnSpPr>
            <a:cxnSpLocks/>
          </p:cNvCxnSpPr>
          <p:nvPr/>
        </p:nvCxnSpPr>
        <p:spPr>
          <a:xfrm rot="10800000">
            <a:off x="5029200" y="4327525"/>
            <a:ext cx="5540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9A1448A-CCC4-5349-CD2C-9D2C6DA71D11}"/>
              </a:ext>
            </a:extLst>
          </p:cNvPr>
          <p:cNvCxnSpPr>
            <a:cxnSpLocks/>
          </p:cNvCxnSpPr>
          <p:nvPr/>
        </p:nvCxnSpPr>
        <p:spPr>
          <a:xfrm>
            <a:off x="5913438" y="4632325"/>
            <a:ext cx="55403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4ECDA41-33F0-5CE3-99F0-99FB38D3385A}"/>
              </a:ext>
            </a:extLst>
          </p:cNvPr>
          <p:cNvCxnSpPr>
            <a:cxnSpLocks/>
          </p:cNvCxnSpPr>
          <p:nvPr/>
        </p:nvCxnSpPr>
        <p:spPr>
          <a:xfrm>
            <a:off x="6107113" y="4937125"/>
            <a:ext cx="55403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FB6C259-71CD-8792-9087-F559839DD3EB}"/>
              </a:ext>
            </a:extLst>
          </p:cNvPr>
          <p:cNvCxnSpPr>
            <a:cxnSpLocks/>
          </p:cNvCxnSpPr>
          <p:nvPr/>
        </p:nvCxnSpPr>
        <p:spPr>
          <a:xfrm>
            <a:off x="4322763" y="4797425"/>
            <a:ext cx="55403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54D08FD-F99F-64E2-9E64-E224033359A7}"/>
              </a:ext>
            </a:extLst>
          </p:cNvPr>
          <p:cNvCxnSpPr>
            <a:cxnSpLocks/>
          </p:cNvCxnSpPr>
          <p:nvPr/>
        </p:nvCxnSpPr>
        <p:spPr>
          <a:xfrm>
            <a:off x="7632700" y="4770438"/>
            <a:ext cx="5540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2C56591-4569-A82B-8D3F-414D49DE5930}"/>
              </a:ext>
            </a:extLst>
          </p:cNvPr>
          <p:cNvCxnSpPr>
            <a:cxnSpLocks/>
          </p:cNvCxnSpPr>
          <p:nvPr/>
        </p:nvCxnSpPr>
        <p:spPr>
          <a:xfrm>
            <a:off x="8305800" y="4327525"/>
            <a:ext cx="74295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B3B6326-DBBF-CC45-FE43-10691C7D9DBD}"/>
              </a:ext>
            </a:extLst>
          </p:cNvPr>
          <p:cNvCxnSpPr>
            <a:cxnSpLocks/>
          </p:cNvCxnSpPr>
          <p:nvPr/>
        </p:nvCxnSpPr>
        <p:spPr>
          <a:xfrm>
            <a:off x="9309100" y="4479925"/>
            <a:ext cx="5540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36C0C5D-8501-A713-C43E-CF12E076D286}"/>
              </a:ext>
            </a:extLst>
          </p:cNvPr>
          <p:cNvCxnSpPr>
            <a:cxnSpLocks/>
          </p:cNvCxnSpPr>
          <p:nvPr/>
        </p:nvCxnSpPr>
        <p:spPr>
          <a:xfrm>
            <a:off x="9448800" y="4922838"/>
            <a:ext cx="66516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7D2CACC-FE8A-055E-93A4-A1AC3D2B252E}"/>
              </a:ext>
            </a:extLst>
          </p:cNvPr>
          <p:cNvCxnSpPr>
            <a:cxnSpLocks/>
          </p:cNvCxnSpPr>
          <p:nvPr/>
        </p:nvCxnSpPr>
        <p:spPr>
          <a:xfrm>
            <a:off x="10668000" y="4327525"/>
            <a:ext cx="76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1F9AB9F-4C41-37C6-AC1F-0032D88DF703}"/>
              </a:ext>
            </a:extLst>
          </p:cNvPr>
          <p:cNvCxnSpPr>
            <a:cxnSpLocks/>
          </p:cNvCxnSpPr>
          <p:nvPr/>
        </p:nvCxnSpPr>
        <p:spPr>
          <a:xfrm>
            <a:off x="10833100" y="4618038"/>
            <a:ext cx="7064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F51E4BC-B1A4-21D2-E28E-C625B773B6D3}"/>
              </a:ext>
            </a:extLst>
          </p:cNvPr>
          <p:cNvCxnSpPr>
            <a:cxnSpLocks/>
          </p:cNvCxnSpPr>
          <p:nvPr/>
        </p:nvCxnSpPr>
        <p:spPr>
          <a:xfrm rot="10800000">
            <a:off x="10044113" y="5075238"/>
            <a:ext cx="55403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B0CD569-8328-9AE6-489C-E4A6AD3772CC}"/>
              </a:ext>
            </a:extLst>
          </p:cNvPr>
          <p:cNvCxnSpPr>
            <a:cxnSpLocks/>
          </p:cNvCxnSpPr>
          <p:nvPr/>
        </p:nvCxnSpPr>
        <p:spPr>
          <a:xfrm rot="10800000">
            <a:off x="7620000" y="5089525"/>
            <a:ext cx="5540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6891037-2CFF-66AA-BD85-00E530B8909B}"/>
              </a:ext>
            </a:extLst>
          </p:cNvPr>
          <p:cNvCxnSpPr>
            <a:cxnSpLocks/>
          </p:cNvCxnSpPr>
          <p:nvPr/>
        </p:nvCxnSpPr>
        <p:spPr>
          <a:xfrm rot="10800000">
            <a:off x="4267200" y="5102225"/>
            <a:ext cx="5540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13D51E6-E1A3-748A-B850-D2BAAD240DBF}"/>
              </a:ext>
            </a:extLst>
          </p:cNvPr>
          <p:cNvGrpSpPr>
            <a:grpSpLocks/>
          </p:cNvGrpSpPr>
          <p:nvPr/>
        </p:nvGrpSpPr>
        <p:grpSpPr bwMode="auto">
          <a:xfrm>
            <a:off x="4476750" y="5540375"/>
            <a:ext cx="5973763" cy="877888"/>
            <a:chOff x="3380519" y="3268495"/>
            <a:chExt cx="5972943" cy="877708"/>
          </a:xfrm>
        </p:grpSpPr>
        <p:grpSp>
          <p:nvGrpSpPr>
            <p:cNvPr id="73" name="Group 301">
              <a:extLst>
                <a:ext uri="{FF2B5EF4-FFF2-40B4-BE49-F238E27FC236}">
                  <a16:creationId xmlns:a16="http://schemas.microsoft.com/office/drawing/2014/main" id="{11CB5AB7-D641-0175-56BE-E6865942D2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51427" y="3268495"/>
              <a:ext cx="1089782" cy="500079"/>
              <a:chOff x="7527738" y="3434577"/>
              <a:chExt cx="1089782" cy="500079"/>
            </a:xfrm>
          </p:grpSpPr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4A6FE5C5-4AE6-8F1B-F1D2-4CEE49B621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8199" y="3434577"/>
                <a:ext cx="55396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C663C909-E171-031A-06F5-3322CE56C2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67880" y="3559964"/>
                <a:ext cx="665070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F9D5AADF-6000-549C-DAB6-7A6B59D588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86925" y="3809150"/>
                <a:ext cx="760308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DC705E7B-F543-904E-125C-638F30DA66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10733" y="3934537"/>
                <a:ext cx="70634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01B37CB0-5F5D-2D6E-E5D7-B86417A940A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7778989" y="3685350"/>
                <a:ext cx="55396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300">
              <a:extLst>
                <a:ext uri="{FF2B5EF4-FFF2-40B4-BE49-F238E27FC236}">
                  <a16:creationId xmlns:a16="http://schemas.microsoft.com/office/drawing/2014/main" id="{2FAFF2FA-1BD6-F8F0-F59E-7C0D115E07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96222" y="3268495"/>
              <a:ext cx="743134" cy="500079"/>
              <a:chOff x="4736728" y="3434577"/>
              <a:chExt cx="743134" cy="500079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790ADB6-271F-4AC4-5297-D6C79B7729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0518" y="3434577"/>
                <a:ext cx="555549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8899B0B-BFC6-B0F8-6497-19804B0625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5915" y="3559964"/>
                <a:ext cx="553962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CFAAAE1-65A4-5FFA-E1F8-78B6D19CD5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7661" y="3685350"/>
                <a:ext cx="553962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EEF7334-CD85-C177-DFEC-286F89CDDD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6868" y="3934537"/>
                <a:ext cx="742848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9E28BA92-D342-4AC2-4389-902363754A6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882898" y="3809150"/>
                <a:ext cx="553962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299">
              <a:extLst>
                <a:ext uri="{FF2B5EF4-FFF2-40B4-BE49-F238E27FC236}">
                  <a16:creationId xmlns:a16="http://schemas.microsoft.com/office/drawing/2014/main" id="{1100D11D-45B7-6F7B-24F6-69371206A4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33579" y="3268495"/>
              <a:ext cx="725133" cy="500079"/>
              <a:chOff x="2709890" y="3434577"/>
              <a:chExt cx="725133" cy="500079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CC31E983-D79A-B7DE-ACC3-DAE7841A0A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0637" y="3559964"/>
                <a:ext cx="55396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10C18C2-6B9A-B0B3-2D61-0EF16A67AF0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807623" y="3934537"/>
                <a:ext cx="555548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9668B2CD-CB12-1793-EF65-79D8671B4A9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807623" y="3434577"/>
                <a:ext cx="555548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9A98E11-A5D6-AB65-0FA2-14C2703F73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8099" y="3685350"/>
                <a:ext cx="55396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9DBC7101-7E19-6E7A-7356-DBF58A9F332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709211" y="3809150"/>
                <a:ext cx="55396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302">
              <a:extLst>
                <a:ext uri="{FF2B5EF4-FFF2-40B4-BE49-F238E27FC236}">
                  <a16:creationId xmlns:a16="http://schemas.microsoft.com/office/drawing/2014/main" id="{A56BE3C3-7417-E914-E801-EDFEEFA7E2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519" y="3776871"/>
              <a:ext cx="8304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/>
              <a:r>
                <a:rPr lang="en-US" altLang="en-US" b="1">
                  <a:latin typeface="Courier New" panose="02070309020205020404" pitchFamily="49" charset="0"/>
                  <a:cs typeface="Courier New" panose="02070309020205020404" pitchFamily="49" charset="0"/>
                </a:rPr>
                <a:t>A/G</a:t>
              </a:r>
            </a:p>
          </p:txBody>
        </p:sp>
        <p:sp>
          <p:nvSpPr>
            <p:cNvPr id="77" name="TextBox 303">
              <a:extLst>
                <a:ext uri="{FF2B5EF4-FFF2-40B4-BE49-F238E27FC236}">
                  <a16:creationId xmlns:a16="http://schemas.microsoft.com/office/drawing/2014/main" id="{944EF142-809C-DEE5-46B8-FB461219B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5634" y="3776871"/>
              <a:ext cx="8304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/>
              <a:r>
                <a:rPr lang="en-US" altLang="en-US" b="1">
                  <a:latin typeface="Courier New" panose="02070309020205020404" pitchFamily="49" charset="0"/>
                  <a:cs typeface="Courier New" panose="02070309020205020404" pitchFamily="49" charset="0"/>
                </a:rPr>
                <a:t>C/G</a:t>
              </a:r>
            </a:p>
          </p:txBody>
        </p:sp>
        <p:sp>
          <p:nvSpPr>
            <p:cNvPr id="78" name="TextBox 304">
              <a:extLst>
                <a:ext uri="{FF2B5EF4-FFF2-40B4-BE49-F238E27FC236}">
                  <a16:creationId xmlns:a16="http://schemas.microsoft.com/office/drawing/2014/main" id="{2E8F86A7-C287-2FC3-CDE1-B26641F315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22966" y="3776871"/>
              <a:ext cx="8304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/>
              <a:r>
                <a:rPr lang="en-US" altLang="en-US" b="1">
                  <a:latin typeface="Courier New" panose="02070309020205020404" pitchFamily="49" charset="0"/>
                  <a:cs typeface="Courier New" panose="02070309020205020404" pitchFamily="49" charset="0"/>
                </a:rPr>
                <a:t>T/A</a:t>
              </a:r>
            </a:p>
          </p:txBody>
        </p:sp>
      </p:grpSp>
      <p:sp>
        <p:nvSpPr>
          <p:cNvPr id="94" name="Rounded Rectangle 94">
            <a:extLst>
              <a:ext uri="{FF2B5EF4-FFF2-40B4-BE49-F238E27FC236}">
                <a16:creationId xmlns:a16="http://schemas.microsoft.com/office/drawing/2014/main" id="{642E6026-6602-4124-225F-5246AB9C2615}"/>
              </a:ext>
            </a:extLst>
          </p:cNvPr>
          <p:cNvSpPr/>
          <p:nvPr/>
        </p:nvSpPr>
        <p:spPr>
          <a:xfrm>
            <a:off x="768350" y="3994150"/>
            <a:ext cx="2279650" cy="1363663"/>
          </a:xfrm>
          <a:prstGeom prst="roundRect">
            <a:avLst>
              <a:gd name="adj" fmla="val 43722"/>
            </a:avLst>
          </a:prstGeom>
          <a:solidFill>
            <a:srgbClr val="CEE1EB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dirty="0">
                <a:solidFill>
                  <a:sysClr val="windowText" lastClr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חיזוי של מקור הקריאה על בסיס מאפיינים פרגמנטומים</a:t>
            </a:r>
            <a:endParaRPr lang="en-US" dirty="0">
              <a:solidFill>
                <a:sysClr val="windowText" lastClr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5" name="Rounded Rectangle 95">
            <a:extLst>
              <a:ext uri="{FF2B5EF4-FFF2-40B4-BE49-F238E27FC236}">
                <a16:creationId xmlns:a16="http://schemas.microsoft.com/office/drawing/2014/main" id="{5D672AE3-F40E-F362-3986-61360FA24599}"/>
              </a:ext>
            </a:extLst>
          </p:cNvPr>
          <p:cNvSpPr/>
          <p:nvPr/>
        </p:nvSpPr>
        <p:spPr>
          <a:xfrm>
            <a:off x="769938" y="5522913"/>
            <a:ext cx="2274887" cy="596900"/>
          </a:xfrm>
          <a:prstGeom prst="roundRect">
            <a:avLst>
              <a:gd name="adj" fmla="val 43722"/>
            </a:avLst>
          </a:prstGeom>
          <a:solidFill>
            <a:srgbClr val="CEE1EB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dirty="0">
                <a:solidFill>
                  <a:sysClr val="windowText" lastClr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אלגוריתם בייסיאני לחיזוי הגנוטיפ העוברי</a:t>
            </a:r>
            <a:endParaRPr lang="en-US" dirty="0">
              <a:solidFill>
                <a:sysClr val="windowText" lastClr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3810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94" grpId="0" animBg="1"/>
      <p:bldP spid="94" grpId="1" animBg="1"/>
      <p:bldP spid="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F355B9-86D9-8EDD-E9B3-362BBE0AB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he-IL" dirty="0"/>
              <a:t>ריצוף של דגימות פלזמה, במקביל לריצוף מדגימת מי שפיר מהעובר</a:t>
            </a:r>
            <a:endParaRPr lang="en-US" dirty="0"/>
          </a:p>
          <a:p>
            <a:pPr algn="r" rtl="1"/>
            <a:r>
              <a:rPr lang="he-IL" dirty="0"/>
              <a:t>חיזוי הגנוטיפ של העובר במיליוני וריאנטים לא פתוגנים על פני הגנום</a:t>
            </a:r>
          </a:p>
          <a:p>
            <a:pPr algn="r" rtl="1"/>
            <a:r>
              <a:rPr lang="he-IL" dirty="0"/>
              <a:t>אימון מודל למידת מכונה</a:t>
            </a:r>
          </a:p>
          <a:p>
            <a:pPr algn="r" rtl="1"/>
            <a:r>
              <a:rPr lang="he-IL" dirty="0"/>
              <a:t>מאות פיצרים</a:t>
            </a:r>
          </a:p>
          <a:p>
            <a:pPr lvl="1" algn="r" rtl="1"/>
            <a:r>
              <a:rPr lang="he-IL" dirty="0"/>
              <a:t>איכות מיפוי</a:t>
            </a:r>
          </a:p>
          <a:p>
            <a:pPr lvl="1" algn="r" rtl="1"/>
            <a:r>
              <a:rPr lang="he-IL" dirty="0"/>
              <a:t>מיקום הוריאנט בתוך הקריאה</a:t>
            </a:r>
          </a:p>
          <a:p>
            <a:pPr lvl="1" algn="r" rtl="1"/>
            <a:r>
              <a:rPr lang="he-IL" dirty="0"/>
              <a:t>כמה קריאות מכסות את הוריאנט</a:t>
            </a:r>
            <a:endParaRPr lang="en-I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01FFCD-3C7B-8E21-B38B-67F39FEBB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940" y="338162"/>
            <a:ext cx="6087199" cy="1124972"/>
          </a:xfrm>
        </p:spPr>
        <p:txBody>
          <a:bodyPr/>
          <a:lstStyle/>
          <a:p>
            <a:pPr algn="ctr"/>
            <a:r>
              <a:rPr lang="he-IL" dirty="0"/>
              <a:t>שימוש בוריאנטים לא פתוגנים לאימון מודל לזיהוי וריאנטים פתוגנים</a:t>
            </a:r>
            <a:endParaRPr lang="en-IL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3D23BC-E90F-C4F7-0A82-9C7CA5F3A83D}"/>
              </a:ext>
            </a:extLst>
          </p:cNvPr>
          <p:cNvGrpSpPr/>
          <p:nvPr/>
        </p:nvGrpSpPr>
        <p:grpSpPr>
          <a:xfrm>
            <a:off x="1185529" y="2773805"/>
            <a:ext cx="3844925" cy="3971925"/>
            <a:chOff x="1185529" y="2773805"/>
            <a:chExt cx="3844925" cy="3971925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845F9F8-79AD-CC78-0560-07D0438FBB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1141" y="2773805"/>
              <a:ext cx="3389313" cy="397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r>
                <a:rPr lang="en-US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chr1_1031011 ATG --&gt; A </a:t>
              </a:r>
            </a:p>
            <a:p>
              <a:r>
                <a:rPr lang="en-US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chr1_1031044 A --&gt; G</a:t>
              </a:r>
            </a:p>
            <a:p>
              <a:r>
                <a:rPr lang="en-US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chr1_1034835 G --&gt; C </a:t>
              </a:r>
            </a:p>
            <a:p>
              <a:r>
                <a:rPr lang="en-US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chr1_1035164 AG --&gt; A </a:t>
              </a:r>
            </a:p>
            <a:p>
              <a:r>
                <a:rPr lang="en-US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chr1_1035168 GT --&gt; G </a:t>
              </a:r>
            </a:p>
            <a:p>
              <a:r>
                <a:rPr lang="en-US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chr1_1035171 G --&gt; T </a:t>
              </a:r>
            </a:p>
            <a:p>
              <a:r>
                <a:rPr lang="en-US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chr1_1035740 G --&gt; A </a:t>
              </a:r>
            </a:p>
            <a:p>
              <a:r>
                <a:rPr lang="en-US" alt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r>
                <a:rPr lang="en-US" alt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r>
                <a:rPr lang="en-US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chr22_50802068 A --&gt; G </a:t>
              </a:r>
            </a:p>
            <a:p>
              <a:r>
                <a:rPr lang="en-US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chr22_50802633 TTA --&gt; T </a:t>
              </a:r>
            </a:p>
            <a:p>
              <a:r>
                <a:rPr lang="en-US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chr22_50804129 A --&gt; T </a:t>
              </a:r>
              <a:endParaRPr lang="en-US" alt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chr22_50805904 A --&gt; C</a:t>
              </a:r>
            </a:p>
            <a:p>
              <a:r>
                <a:rPr lang="en-US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chr22_50806815 C --&gt; G</a:t>
              </a:r>
            </a:p>
          </p:txBody>
        </p:sp>
        <p:pic>
          <p:nvPicPr>
            <p:cNvPr id="5" name="Picture 10" descr="30,400+ Green Check Mark Stock Photos, Pictures &amp; Royalty ...">
              <a:extLst>
                <a:ext uri="{FF2B5EF4-FFF2-40B4-BE49-F238E27FC236}">
                  <a16:creationId xmlns:a16="http://schemas.microsoft.com/office/drawing/2014/main" id="{56FB0135-06B3-D52F-90CE-8B5F0CB1E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4579" y="2773805"/>
              <a:ext cx="3683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" descr="30,400+ Green Check Mark Stock Photos, Pictures &amp; Royalty ...">
              <a:extLst>
                <a:ext uri="{FF2B5EF4-FFF2-40B4-BE49-F238E27FC236}">
                  <a16:creationId xmlns:a16="http://schemas.microsoft.com/office/drawing/2014/main" id="{577CEF05-B5F0-FE2C-F1BB-2A779C69C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8229" y="3072255"/>
              <a:ext cx="3683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" descr="30,400+ Green Check Mark Stock Photos, Pictures &amp; Royalty ...">
              <a:extLst>
                <a:ext uri="{FF2B5EF4-FFF2-40B4-BE49-F238E27FC236}">
                  <a16:creationId xmlns:a16="http://schemas.microsoft.com/office/drawing/2014/main" id="{C6FB526F-9CB5-6732-83E3-74F7773ADB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816" y="3364355"/>
              <a:ext cx="3683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30,400+ Green Check Mark Stock Photos, Pictures &amp; Royalty ...">
              <a:extLst>
                <a:ext uri="{FF2B5EF4-FFF2-40B4-BE49-F238E27FC236}">
                  <a16:creationId xmlns:a16="http://schemas.microsoft.com/office/drawing/2014/main" id="{395EA628-FEF5-3B53-F606-7A116FB61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816" y="3602480"/>
              <a:ext cx="3683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 descr="30,400+ Green Check Mark Stock Photos, Pictures &amp; Royalty ...">
              <a:extLst>
                <a:ext uri="{FF2B5EF4-FFF2-40B4-BE49-F238E27FC236}">
                  <a16:creationId xmlns:a16="http://schemas.microsoft.com/office/drawing/2014/main" id="{E6F0BDC1-9CF3-C3A4-7119-D2E051043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816" y="3854892"/>
              <a:ext cx="3683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 descr="30,400+ Green Check Mark Stock Photos, Pictures &amp; Royalty ...">
              <a:extLst>
                <a:ext uri="{FF2B5EF4-FFF2-40B4-BE49-F238E27FC236}">
                  <a16:creationId xmlns:a16="http://schemas.microsoft.com/office/drawing/2014/main" id="{6DC932BD-1476-7BE3-59F0-E2462A4C53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816" y="4120005"/>
              <a:ext cx="3683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30,400+ Green Check Mark Stock Photos, Pictures &amp; Royalty ...">
              <a:extLst>
                <a:ext uri="{FF2B5EF4-FFF2-40B4-BE49-F238E27FC236}">
                  <a16:creationId xmlns:a16="http://schemas.microsoft.com/office/drawing/2014/main" id="{8BDAB82B-3C90-5090-2B11-5BEBE1B7D4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816" y="4385117"/>
              <a:ext cx="3683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30,400+ Green Check Mark Stock Photos, Pictures &amp; Royalty ...">
              <a:extLst>
                <a:ext uri="{FF2B5EF4-FFF2-40B4-BE49-F238E27FC236}">
                  <a16:creationId xmlns:a16="http://schemas.microsoft.com/office/drawing/2014/main" id="{2F4D2E61-3F09-2F78-EB44-73368AC763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816" y="5220142"/>
              <a:ext cx="3683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" descr="30,400+ Green Check Mark Stock Photos, Pictures &amp; Royalty ...">
              <a:extLst>
                <a:ext uri="{FF2B5EF4-FFF2-40B4-BE49-F238E27FC236}">
                  <a16:creationId xmlns:a16="http://schemas.microsoft.com/office/drawing/2014/main" id="{274886CD-59FB-FC78-5F14-2B405E6A4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404" y="5470967"/>
              <a:ext cx="3683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2" descr="2,000+ Red X Mark Stock Photos, Pictures &amp; Royalty-Free ...">
              <a:extLst>
                <a:ext uri="{FF2B5EF4-FFF2-40B4-BE49-F238E27FC236}">
                  <a16:creationId xmlns:a16="http://schemas.microsoft.com/office/drawing/2014/main" id="{85FB76A3-0C23-38EC-DAF0-A05727C578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85" t="17778" r="18277" b="18454"/>
            <a:stretch>
              <a:fillRect/>
            </a:stretch>
          </p:blipFill>
          <p:spPr bwMode="auto">
            <a:xfrm>
              <a:off x="1185529" y="5772592"/>
              <a:ext cx="412750" cy="414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30,400+ Green Check Mark Stock Photos, Pictures &amp; Royalty ...">
              <a:extLst>
                <a:ext uri="{FF2B5EF4-FFF2-40B4-BE49-F238E27FC236}">
                  <a16:creationId xmlns:a16="http://schemas.microsoft.com/office/drawing/2014/main" id="{AFFB7581-5104-B210-2C54-8021FEFA4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991" y="6128192"/>
              <a:ext cx="3683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" descr="30,400+ Green Check Mark Stock Photos, Pictures &amp; Royalty ...">
              <a:extLst>
                <a:ext uri="{FF2B5EF4-FFF2-40B4-BE49-F238E27FC236}">
                  <a16:creationId xmlns:a16="http://schemas.microsoft.com/office/drawing/2014/main" id="{D7FA5593-BDE6-CCFF-836D-19ECDA520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7754" y="6377430"/>
              <a:ext cx="3683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762C233-6C33-AADD-7513-0A68EF4CE490}"/>
              </a:ext>
            </a:extLst>
          </p:cNvPr>
          <p:cNvGrpSpPr/>
          <p:nvPr/>
        </p:nvGrpSpPr>
        <p:grpSpPr>
          <a:xfrm>
            <a:off x="4268287" y="5253769"/>
            <a:ext cx="4127437" cy="1606069"/>
            <a:chOff x="6505575" y="538163"/>
            <a:chExt cx="4998298" cy="1908934"/>
          </a:xfrm>
        </p:grpSpPr>
        <p:pic>
          <p:nvPicPr>
            <p:cNvPr id="22" name="Content Placeholder 4" descr="A diagram of a pregnancy test&#10;&#10;Description automatically generated">
              <a:extLst>
                <a:ext uri="{FF2B5EF4-FFF2-40B4-BE49-F238E27FC236}">
                  <a16:creationId xmlns:a16="http://schemas.microsoft.com/office/drawing/2014/main" id="{937B5020-50D6-408C-0B5A-DBF631371B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3" t="1776" r="11070" b="69728"/>
            <a:stretch>
              <a:fillRect/>
            </a:stretch>
          </p:blipFill>
          <p:spPr bwMode="auto">
            <a:xfrm>
              <a:off x="6600825" y="538163"/>
              <a:ext cx="4695825" cy="1474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47CBD5-7F92-2C49-0A00-F124F31877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02863" y="2022475"/>
              <a:ext cx="1301010" cy="402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r>
                <a:rPr lang="he-IL" altLang="en-US" sz="1600" b="1" dirty="0"/>
                <a:t>2 משפחות</a:t>
              </a:r>
              <a:endParaRPr lang="en-US" altLang="en-US" sz="16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001DD6-64DA-891C-1729-E19754C3D9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5575" y="2044700"/>
              <a:ext cx="1438837" cy="402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r>
                <a:rPr lang="he-IL" altLang="en-US" sz="1600" b="1" dirty="0"/>
                <a:t>16 משפחות</a:t>
              </a:r>
              <a:endParaRPr lang="en-US" alt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97246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E8CFB4-C3AC-6C4D-D207-BEEB9ECBF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המודל משפר משמעותית את הדיוק של האלגוריתם</a:t>
            </a:r>
            <a:endParaRPr lang="en-IL" dirty="0"/>
          </a:p>
        </p:txBody>
      </p:sp>
      <p:pic>
        <p:nvPicPr>
          <p:cNvPr id="4" name="Content Placeholder 4" descr="Man with solid fill">
            <a:extLst>
              <a:ext uri="{FF2B5EF4-FFF2-40B4-BE49-F238E27FC236}">
                <a16:creationId xmlns:a16="http://schemas.microsoft.com/office/drawing/2014/main" id="{976E1878-9DA8-C69B-F929-3514F21FB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051" y="1781139"/>
            <a:ext cx="893903" cy="893903"/>
          </a:xfrm>
          <a:prstGeom prst="rect">
            <a:avLst/>
          </a:prstGeom>
        </p:spPr>
      </p:pic>
      <p:pic>
        <p:nvPicPr>
          <p:cNvPr id="5" name="Graphic 4" descr="Woman with solid fill">
            <a:extLst>
              <a:ext uri="{FF2B5EF4-FFF2-40B4-BE49-F238E27FC236}">
                <a16:creationId xmlns:a16="http://schemas.microsoft.com/office/drawing/2014/main" id="{6EFF9C5E-E3DB-D741-08BF-00D8C0ED9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45570" y="1743342"/>
            <a:ext cx="969495" cy="969495"/>
          </a:xfrm>
          <a:prstGeom prst="rect">
            <a:avLst/>
          </a:prstGeom>
        </p:spPr>
      </p:pic>
      <p:pic>
        <p:nvPicPr>
          <p:cNvPr id="8" name="Picture 6" descr="A cover of a book&#10;&#10;Description automatically generated">
            <a:extLst>
              <a:ext uri="{FF2B5EF4-FFF2-40B4-BE49-F238E27FC236}">
                <a16:creationId xmlns:a16="http://schemas.microsoft.com/office/drawing/2014/main" id="{2A5C0AA8-EE53-BCDD-BA37-9FCDA583E4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014" y="1781139"/>
            <a:ext cx="3423986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A43346-AD54-55CF-4EC9-95BF109D5392}"/>
              </a:ext>
            </a:extLst>
          </p:cNvPr>
          <p:cNvSpPr/>
          <p:nvPr/>
        </p:nvSpPr>
        <p:spPr>
          <a:xfrm>
            <a:off x="743051" y="3519585"/>
            <a:ext cx="1415718" cy="1323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13D5F2-C821-4238-E66A-75AFDF3C2F54}"/>
              </a:ext>
            </a:extLst>
          </p:cNvPr>
          <p:cNvSpPr/>
          <p:nvPr/>
        </p:nvSpPr>
        <p:spPr>
          <a:xfrm>
            <a:off x="2222458" y="3515226"/>
            <a:ext cx="1415718" cy="1323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175300-EB98-4AB3-1472-C00BC3E35620}"/>
              </a:ext>
            </a:extLst>
          </p:cNvPr>
          <p:cNvGrpSpPr/>
          <p:nvPr/>
        </p:nvGrpSpPr>
        <p:grpSpPr>
          <a:xfrm>
            <a:off x="744694" y="3296653"/>
            <a:ext cx="1415718" cy="138186"/>
            <a:chOff x="744694" y="3296653"/>
            <a:chExt cx="1415718" cy="1381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24D515-4AF1-07CF-CD65-A7D69126E686}"/>
                </a:ext>
              </a:extLst>
            </p:cNvPr>
            <p:cNvSpPr/>
            <p:nvPr/>
          </p:nvSpPr>
          <p:spPr>
            <a:xfrm>
              <a:off x="744694" y="3302492"/>
              <a:ext cx="1415718" cy="13234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9E4E32-C811-0FD0-1194-9ABC0A85CB85}"/>
                </a:ext>
              </a:extLst>
            </p:cNvPr>
            <p:cNvSpPr/>
            <p:nvPr/>
          </p:nvSpPr>
          <p:spPr>
            <a:xfrm>
              <a:off x="914362" y="3296653"/>
              <a:ext cx="95693" cy="13234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2EF5446-8279-8179-A985-B33968807D08}"/>
              </a:ext>
            </a:extLst>
          </p:cNvPr>
          <p:cNvGrpSpPr/>
          <p:nvPr/>
        </p:nvGrpSpPr>
        <p:grpSpPr>
          <a:xfrm>
            <a:off x="2222458" y="3296652"/>
            <a:ext cx="1415718" cy="132348"/>
            <a:chOff x="2222458" y="3296652"/>
            <a:chExt cx="1415718" cy="1323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706F92A-EDA2-3708-F1DE-B20618E38A76}"/>
                </a:ext>
              </a:extLst>
            </p:cNvPr>
            <p:cNvSpPr/>
            <p:nvPr/>
          </p:nvSpPr>
          <p:spPr>
            <a:xfrm>
              <a:off x="2222458" y="3296653"/>
              <a:ext cx="1415718" cy="13234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F0C7B60-F5D5-F0D6-F81F-60B904B94307}"/>
                </a:ext>
              </a:extLst>
            </p:cNvPr>
            <p:cNvSpPr/>
            <p:nvPr/>
          </p:nvSpPr>
          <p:spPr>
            <a:xfrm>
              <a:off x="3451624" y="3296652"/>
              <a:ext cx="95693" cy="13234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67A7210-941F-8DDE-AD00-2888BBDFC5FE}"/>
              </a:ext>
            </a:extLst>
          </p:cNvPr>
          <p:cNvGrpSpPr/>
          <p:nvPr/>
        </p:nvGrpSpPr>
        <p:grpSpPr>
          <a:xfrm>
            <a:off x="743051" y="4032214"/>
            <a:ext cx="1415718" cy="138186"/>
            <a:chOff x="744694" y="3296653"/>
            <a:chExt cx="1415718" cy="13818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24C2BA-2C78-CC53-D199-7A828CACB71A}"/>
                </a:ext>
              </a:extLst>
            </p:cNvPr>
            <p:cNvSpPr/>
            <p:nvPr/>
          </p:nvSpPr>
          <p:spPr>
            <a:xfrm>
              <a:off x="744694" y="3302492"/>
              <a:ext cx="1415718" cy="13234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06A2149-D147-8527-1816-D627BC85D1B9}"/>
                </a:ext>
              </a:extLst>
            </p:cNvPr>
            <p:cNvSpPr/>
            <p:nvPr/>
          </p:nvSpPr>
          <p:spPr>
            <a:xfrm>
              <a:off x="914362" y="3296653"/>
              <a:ext cx="95693" cy="13234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9412F4E-7E88-CEE8-4F94-7F24D0526170}"/>
              </a:ext>
            </a:extLst>
          </p:cNvPr>
          <p:cNvSpPr/>
          <p:nvPr/>
        </p:nvSpPr>
        <p:spPr>
          <a:xfrm>
            <a:off x="743051" y="4207369"/>
            <a:ext cx="1415718" cy="1323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A69ADD-88DD-29BC-33D8-F94750AF3DD3}"/>
              </a:ext>
            </a:extLst>
          </p:cNvPr>
          <p:cNvSpPr/>
          <p:nvPr/>
        </p:nvSpPr>
        <p:spPr>
          <a:xfrm>
            <a:off x="2222458" y="4045667"/>
            <a:ext cx="1415718" cy="1323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FCE6D6-7AE4-9306-DC46-43FFF3E17713}"/>
              </a:ext>
            </a:extLst>
          </p:cNvPr>
          <p:cNvSpPr/>
          <p:nvPr/>
        </p:nvSpPr>
        <p:spPr>
          <a:xfrm>
            <a:off x="2222458" y="4207369"/>
            <a:ext cx="1415718" cy="1323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51E176-FDDB-8759-1FFF-C2C88F00F59A}"/>
              </a:ext>
            </a:extLst>
          </p:cNvPr>
          <p:cNvSpPr/>
          <p:nvPr/>
        </p:nvSpPr>
        <p:spPr>
          <a:xfrm>
            <a:off x="744694" y="4599053"/>
            <a:ext cx="1415718" cy="1323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5BA387-72AA-BD2D-7EE9-B1F32F18EFCA}"/>
              </a:ext>
            </a:extLst>
          </p:cNvPr>
          <p:cNvGrpSpPr/>
          <p:nvPr/>
        </p:nvGrpSpPr>
        <p:grpSpPr>
          <a:xfrm>
            <a:off x="743051" y="4439493"/>
            <a:ext cx="1415718" cy="132348"/>
            <a:chOff x="2222458" y="3296652"/>
            <a:chExt cx="1415718" cy="13234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B0BFE78-4441-F4ED-61F4-46274D2203E0}"/>
                </a:ext>
              </a:extLst>
            </p:cNvPr>
            <p:cNvSpPr/>
            <p:nvPr/>
          </p:nvSpPr>
          <p:spPr>
            <a:xfrm>
              <a:off x="2222458" y="3296653"/>
              <a:ext cx="1415718" cy="13234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0B9D0CB-5F11-AC14-BD0E-5B0E9D30769A}"/>
                </a:ext>
              </a:extLst>
            </p:cNvPr>
            <p:cNvSpPr/>
            <p:nvPr/>
          </p:nvSpPr>
          <p:spPr>
            <a:xfrm>
              <a:off x="3451624" y="3296652"/>
              <a:ext cx="95693" cy="13234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2918BD-E2E3-1D69-3918-337A031B952E}"/>
              </a:ext>
            </a:extLst>
          </p:cNvPr>
          <p:cNvGrpSpPr/>
          <p:nvPr/>
        </p:nvGrpSpPr>
        <p:grpSpPr>
          <a:xfrm>
            <a:off x="2225183" y="4439494"/>
            <a:ext cx="1415718" cy="138186"/>
            <a:chOff x="744694" y="3296653"/>
            <a:chExt cx="1415718" cy="13818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7F86C16-6335-C886-605C-9D04E1EA2E00}"/>
                </a:ext>
              </a:extLst>
            </p:cNvPr>
            <p:cNvSpPr/>
            <p:nvPr/>
          </p:nvSpPr>
          <p:spPr>
            <a:xfrm>
              <a:off x="744694" y="3302492"/>
              <a:ext cx="1415718" cy="13234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10924D7-DEEA-46F5-C119-6DF8A81D84F5}"/>
                </a:ext>
              </a:extLst>
            </p:cNvPr>
            <p:cNvSpPr/>
            <p:nvPr/>
          </p:nvSpPr>
          <p:spPr>
            <a:xfrm>
              <a:off x="914362" y="3296653"/>
              <a:ext cx="95693" cy="13234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88F0C3-AEF8-59C2-D6E6-FFAB06484CDB}"/>
              </a:ext>
            </a:extLst>
          </p:cNvPr>
          <p:cNvGrpSpPr/>
          <p:nvPr/>
        </p:nvGrpSpPr>
        <p:grpSpPr>
          <a:xfrm>
            <a:off x="2225183" y="4607035"/>
            <a:ext cx="1415718" cy="132348"/>
            <a:chOff x="2222458" y="3296652"/>
            <a:chExt cx="1415718" cy="13234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8023F39-2780-286A-77AA-1F98B2E5265A}"/>
                </a:ext>
              </a:extLst>
            </p:cNvPr>
            <p:cNvSpPr/>
            <p:nvPr/>
          </p:nvSpPr>
          <p:spPr>
            <a:xfrm>
              <a:off x="2222458" y="3296653"/>
              <a:ext cx="1415718" cy="13234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80C5426-1206-4272-E960-08BC4DD859FD}"/>
                </a:ext>
              </a:extLst>
            </p:cNvPr>
            <p:cNvSpPr/>
            <p:nvPr/>
          </p:nvSpPr>
          <p:spPr>
            <a:xfrm>
              <a:off x="3451624" y="3296652"/>
              <a:ext cx="95693" cy="13234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24A922D-61BD-EAEF-F49C-12539058705D}"/>
              </a:ext>
            </a:extLst>
          </p:cNvPr>
          <p:cNvSpPr/>
          <p:nvPr/>
        </p:nvSpPr>
        <p:spPr>
          <a:xfrm>
            <a:off x="2076831" y="4339716"/>
            <a:ext cx="1657545" cy="5725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pic>
        <p:nvPicPr>
          <p:cNvPr id="2" name="Main graphic">
            <a:extLst>
              <a:ext uri="{FF2B5EF4-FFF2-40B4-BE49-F238E27FC236}">
                <a16:creationId xmlns:a16="http://schemas.microsoft.com/office/drawing/2014/main" id="{59F978C2-6A73-E340-036D-A8E9E2CFEB54}"/>
              </a:ext>
            </a:extLst>
          </p:cNvPr>
          <p:cNvPicPr/>
          <p:nvPr/>
        </p:nvPicPr>
        <p:blipFill>
          <a:blip r:embed="rId8"/>
          <a:srcRect l="67852" t="53046" r="-1487"/>
          <a:stretch/>
        </p:blipFill>
        <p:spPr>
          <a:xfrm>
            <a:off x="4596579" y="2668028"/>
            <a:ext cx="3628542" cy="30199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3815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20" grpId="0" animBg="1"/>
      <p:bldP spid="21" grpId="0" animBg="1"/>
      <p:bldP spid="22" grpId="0" animBg="1"/>
      <p:bldP spid="23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297BA-B86E-797C-EFF7-0E53AA07D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altLang="en-IL" sz="3600" dirty="0"/>
              <a:t>מוצר ראשון לשוק האמריקאי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687B7-018E-6A97-4E7F-CD46C3805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158" y="1675501"/>
            <a:ext cx="10779642" cy="2853968"/>
          </a:xfrm>
        </p:spPr>
        <p:txBody>
          <a:bodyPr>
            <a:normAutofit fontScale="70000" lnSpcReduction="20000"/>
          </a:bodyPr>
          <a:lstStyle/>
          <a:p>
            <a:pPr algn="r" rtl="1"/>
            <a:r>
              <a:rPr lang="he-IL" dirty="0">
                <a:cs typeface="+mn-cs"/>
              </a:rPr>
              <a:t>החל משבוע 10 תלקח דגימת דם מהאישה, ללא צורך בבדיקה של בן הזוג</a:t>
            </a:r>
          </a:p>
          <a:p>
            <a:pPr algn="r" rtl="1"/>
            <a:r>
              <a:rPr lang="he-IL" dirty="0">
                <a:cs typeface="+mn-cs"/>
              </a:rPr>
              <a:t>יבוצע סקר נשאות ל113 גנים רציסיביים המומלצים על ידי </a:t>
            </a:r>
            <a:r>
              <a:rPr lang="en-US" dirty="0">
                <a:cs typeface="+mn-cs"/>
              </a:rPr>
              <a:t>ACMG</a:t>
            </a:r>
            <a:r>
              <a:rPr lang="he-IL" dirty="0">
                <a:cs typeface="+mn-cs"/>
              </a:rPr>
              <a:t> </a:t>
            </a:r>
          </a:p>
          <a:p>
            <a:pPr algn="r" rtl="1"/>
            <a:r>
              <a:rPr lang="he-IL" dirty="0">
                <a:cs typeface="+mn-cs"/>
              </a:rPr>
              <a:t>בשלב זה גם תבוצע בדיקה של תסמונות כרומוזומליות </a:t>
            </a:r>
          </a:p>
          <a:p>
            <a:pPr algn="r" rtl="1"/>
            <a:r>
              <a:rPr lang="he-IL" dirty="0">
                <a:cs typeface="+mn-cs"/>
              </a:rPr>
              <a:t>באישה שתמצא נשאית תבוצע מיידית בדיקה של הגן בפלזמה</a:t>
            </a:r>
          </a:p>
          <a:p>
            <a:pPr algn="r" rtl="1"/>
            <a:r>
              <a:rPr lang="he-IL" dirty="0">
                <a:cs typeface="+mn-cs"/>
              </a:rPr>
              <a:t>הבדיקה תוכל לשלול מצב שבו העובר חולה ביותר מ95% מהמקרים</a:t>
            </a:r>
          </a:p>
          <a:p>
            <a:pPr algn="r" rtl="1"/>
            <a:r>
              <a:rPr lang="he-IL" dirty="0">
                <a:cs typeface="+mn-cs"/>
              </a:rPr>
              <a:t>במקרה שהעובר נחזה כחולה, האישה תופנה לייעוץ גנטי ותוכל לבצע בדיקה אבחנתית בשבוע מוקדם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>
                <a:cs typeface="+mn-cs"/>
              </a:rPr>
              <a:t>המוצר מבוסס ריצוף</a:t>
            </a:r>
            <a:r>
              <a:rPr lang="en-US" dirty="0">
                <a:cs typeface="+mn-cs"/>
              </a:rPr>
              <a:t> </a:t>
            </a:r>
            <a:r>
              <a:rPr lang="he-IL" dirty="0">
                <a:cs typeface="+mn-cs"/>
              </a:rPr>
              <a:t>לכן עם כל שינוי רגולטורי, ניתן להוסיף גנים לבדיקה בלי ליקר אותה ועם עלות פיתוח מינימלית</a:t>
            </a:r>
            <a:endParaRPr lang="en-IL" dirty="0"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542DA2-3A68-AEA8-53BC-2D98F80A7B6D}"/>
              </a:ext>
            </a:extLst>
          </p:cNvPr>
          <p:cNvGrpSpPr/>
          <p:nvPr/>
        </p:nvGrpSpPr>
        <p:grpSpPr>
          <a:xfrm>
            <a:off x="1925541" y="4314825"/>
            <a:ext cx="6396038" cy="2543175"/>
            <a:chOff x="1019175" y="4191000"/>
            <a:chExt cx="6396038" cy="25431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01382B-BC49-46D7-19FF-6432A4783CAA}"/>
                </a:ext>
              </a:extLst>
            </p:cNvPr>
            <p:cNvSpPr txBox="1"/>
            <p:nvPr/>
          </p:nvSpPr>
          <p:spPr>
            <a:xfrm>
              <a:off x="4376738" y="4779963"/>
              <a:ext cx="3038475" cy="885825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anchor="ctr"/>
            <a:lstStyle>
              <a:defPPr>
                <a:defRPr lang="en-US"/>
              </a:defPPr>
              <a:lvl1pPr algn="ctr">
                <a:defRPr/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</a:rPr>
                <a:t>If needed, </a:t>
              </a:r>
              <a:r>
                <a:rPr lang="en-US" b="1" dirty="0">
                  <a:latin typeface="+mn-lt"/>
                </a:rPr>
                <a:t>Fetal screening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b="1" dirty="0">
                  <a:latin typeface="+mn-lt"/>
                </a:rPr>
                <a:t>reflex </a:t>
              </a:r>
              <a:r>
                <a:rPr lang="en-US" dirty="0">
                  <a:latin typeface="+mn-lt"/>
                </a:rPr>
                <a:t>for any variant</a:t>
              </a:r>
              <a:endParaRPr dirty="0">
                <a:latin typeface="+mn-lt"/>
              </a:endParaRPr>
            </a:p>
          </p:txBody>
        </p:sp>
        <p:sp>
          <p:nvSpPr>
            <p:cNvPr id="6" name="TextBox 32">
              <a:extLst>
                <a:ext uri="{FF2B5EF4-FFF2-40B4-BE49-F238E27FC236}">
                  <a16:creationId xmlns:a16="http://schemas.microsoft.com/office/drawing/2014/main" id="{39561B73-F94E-82A4-7BBD-50545AFE2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5088" y="4749800"/>
              <a:ext cx="3375025" cy="965200"/>
            </a:xfrm>
            <a:prstGeom prst="flowChartTerminator">
              <a:avLst/>
            </a:prstGeom>
            <a:solidFill>
              <a:srgbClr val="BE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IL" sz="3200" b="1" dirty="0"/>
                <a:t>Windrose</a:t>
              </a:r>
            </a:p>
            <a:p>
              <a:pPr algn="ctr" eaLnBrk="1" hangingPunct="1"/>
              <a:r>
                <a:rPr lang="en-US" altLang="en-IL" sz="1600" b="1" dirty="0"/>
                <a:t>NIPT &amp; Carrier Screening</a:t>
              </a:r>
              <a:endParaRPr lang="LID4096" altLang="en-IL" sz="1600" b="1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63E25EF-5B7D-FBF9-974E-07C30B9C715B}"/>
                </a:ext>
              </a:extLst>
            </p:cNvPr>
            <p:cNvCxnSpPr>
              <a:cxnSpLocks/>
            </p:cNvCxnSpPr>
            <p:nvPr/>
          </p:nvCxnSpPr>
          <p:spPr>
            <a:xfrm>
              <a:off x="1019175" y="4613275"/>
              <a:ext cx="639286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6EB249-F21D-D4E5-49C0-8F2DE520E1E1}"/>
                </a:ext>
              </a:extLst>
            </p:cNvPr>
            <p:cNvSpPr txBox="1"/>
            <p:nvPr/>
          </p:nvSpPr>
          <p:spPr>
            <a:xfrm>
              <a:off x="1335088" y="4194175"/>
              <a:ext cx="3041650" cy="3698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</a:rPr>
                <a:t>10w+</a:t>
              </a:r>
              <a:endParaRPr lang="en-IL" dirty="0">
                <a:latin typeface="+mn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6EF190-CAF6-55CC-1B91-1CD4B383E7D6}"/>
                </a:ext>
              </a:extLst>
            </p:cNvPr>
            <p:cNvSpPr txBox="1"/>
            <p:nvPr/>
          </p:nvSpPr>
          <p:spPr>
            <a:xfrm>
              <a:off x="4435475" y="4194175"/>
              <a:ext cx="1458913" cy="3698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ctr">
                <a:defRPr/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</a:rPr>
                <a:t>+1 week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6B18FD-7530-0078-9B39-ADD91055F004}"/>
                </a:ext>
              </a:extLst>
            </p:cNvPr>
            <p:cNvSpPr txBox="1"/>
            <p:nvPr/>
          </p:nvSpPr>
          <p:spPr>
            <a:xfrm>
              <a:off x="5953125" y="4191000"/>
              <a:ext cx="1458913" cy="368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ctr">
                <a:defRPr/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</a:rPr>
                <a:t>+1 week</a:t>
              </a:r>
            </a:p>
          </p:txBody>
        </p:sp>
        <p:sp>
          <p:nvSpPr>
            <p:cNvPr id="11" name="TextBox 81">
              <a:extLst>
                <a:ext uri="{FF2B5EF4-FFF2-40B4-BE49-F238E27FC236}">
                  <a16:creationId xmlns:a16="http://schemas.microsoft.com/office/drawing/2014/main" id="{4029E313-38B7-966C-09B0-8070899BF1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000" y="5810250"/>
              <a:ext cx="1987550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IL"/>
                <a:t>&gt;95% rule out – </a:t>
              </a:r>
              <a:r>
                <a:rPr lang="en-US" altLang="en-IL" b="1"/>
                <a:t>no need for amniocentesis</a:t>
              </a:r>
              <a:endParaRPr lang="LID4096" altLang="en-IL" b="1"/>
            </a:p>
          </p:txBody>
        </p:sp>
      </p:grpSp>
    </p:spTree>
    <p:extLst>
      <p:ext uri="{BB962C8B-B14F-4D97-AF65-F5344CB8AC3E}">
        <p14:creationId xmlns:p14="http://schemas.microsoft.com/office/powerpoint/2010/main" val="198322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5021D5-A462-BFAF-7ED7-CC471AE1E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he-IL" dirty="0"/>
              <a:t>ב15% מהילדים עם הפרעות התפתחותיות יש מעורבות של הכפלות ומחיקות גדולות</a:t>
            </a:r>
          </a:p>
          <a:p>
            <a:pPr algn="r" rtl="1"/>
            <a:r>
              <a:rPr lang="he-IL" dirty="0"/>
              <a:t>אלגוריתם חיזוי המחיקות וההכפלות שלנו מבוסס על שילוב של פיצרים פרגמנטומים והכיסוי על פני הגנום</a:t>
            </a:r>
            <a:endParaRPr lang="en-I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504205-7673-9AF5-6515-E3C34D482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חיזוי של מחיקות והכפלות בגנום</a:t>
            </a:r>
            <a:endParaRPr lang="en-IL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37AE53B3-DF5C-06C1-2D8C-62293EC97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253" y="3429000"/>
            <a:ext cx="4171950" cy="3128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0BDEDA-8D0D-F9DF-C6DA-CDAFB615F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857" y="3674040"/>
            <a:ext cx="4022558" cy="30169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73ECC6-251C-9BB6-E217-3F585AD588AA}"/>
              </a:ext>
            </a:extLst>
          </p:cNvPr>
          <p:cNvSpPr txBox="1"/>
          <p:nvPr/>
        </p:nvSpPr>
        <p:spPr>
          <a:xfrm>
            <a:off x="7316919" y="3304708"/>
            <a:ext cx="312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Coverage Z-score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75336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1" name="Group 1">
            <a:extLst>
              <a:ext uri="{FF2B5EF4-FFF2-40B4-BE49-F238E27FC236}">
                <a16:creationId xmlns:a16="http://schemas.microsoft.com/office/drawing/2014/main" id="{7A84F4B4-128A-443A-5BD0-39A5EFD6EFFA}"/>
              </a:ext>
            </a:extLst>
          </p:cNvPr>
          <p:cNvGrpSpPr>
            <a:grpSpLocks/>
          </p:cNvGrpSpPr>
          <p:nvPr/>
        </p:nvGrpSpPr>
        <p:grpSpPr bwMode="auto">
          <a:xfrm>
            <a:off x="650875" y="163513"/>
            <a:ext cx="5883275" cy="1552575"/>
            <a:chOff x="695325" y="1573257"/>
            <a:chExt cx="5478108" cy="237221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497D49F1-7061-E93A-663F-1CC28CF8CB03}"/>
                </a:ext>
              </a:extLst>
            </p:cNvPr>
            <p:cNvSpPr/>
            <p:nvPr/>
          </p:nvSpPr>
          <p:spPr>
            <a:xfrm>
              <a:off x="695325" y="1573257"/>
              <a:ext cx="5478108" cy="2372210"/>
            </a:xfrm>
            <a:prstGeom prst="roundRect">
              <a:avLst>
                <a:gd name="adj" fmla="val 50000"/>
              </a:avLst>
            </a:prstGeom>
            <a:solidFill>
              <a:srgbClr val="1A66AF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C88DACE4-7953-24A6-0162-70E48C7B9E05}"/>
                </a:ext>
              </a:extLst>
            </p:cNvPr>
            <p:cNvSpPr/>
            <p:nvPr/>
          </p:nvSpPr>
          <p:spPr>
            <a:xfrm>
              <a:off x="1048609" y="1573257"/>
              <a:ext cx="4761194" cy="2372210"/>
            </a:xfrm>
            <a:prstGeom prst="roundRect">
              <a:avLst>
                <a:gd name="adj" fmla="val 50000"/>
              </a:avLst>
            </a:prstGeom>
            <a:solidFill>
              <a:srgbClr val="1A66AF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097" name="Google Shape;102;p25">
              <a:extLst>
                <a:ext uri="{FF2B5EF4-FFF2-40B4-BE49-F238E27FC236}">
                  <a16:creationId xmlns:a16="http://schemas.microsoft.com/office/drawing/2014/main" id="{FC358234-6EBB-9CD3-E003-EE939F48A5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374" y="1580819"/>
              <a:ext cx="4795858" cy="2364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buFont typeface="Arial" panose="020B0604020202020204" pitchFamily="34" charset="0"/>
                <a:defRPr sz="2600"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685800" indent="-228600"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1000"/>
                </a:spcBef>
              </a:pPr>
              <a:r>
                <a:rPr lang="en-US" altLang="en-US" sz="60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THANK YOU</a:t>
              </a:r>
            </a:p>
          </p:txBody>
        </p:sp>
      </p:grpSp>
      <p:pic>
        <p:nvPicPr>
          <p:cNvPr id="46082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DAFDA56-A46C-D477-C846-6F915A6FC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828800"/>
            <a:ext cx="450215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3" name="Group 20">
            <a:extLst>
              <a:ext uri="{FF2B5EF4-FFF2-40B4-BE49-F238E27FC236}">
                <a16:creationId xmlns:a16="http://schemas.microsoft.com/office/drawing/2014/main" id="{CDC53DED-0607-B132-BC85-721B8E02E231}"/>
              </a:ext>
            </a:extLst>
          </p:cNvPr>
          <p:cNvGrpSpPr>
            <a:grpSpLocks/>
          </p:cNvGrpSpPr>
          <p:nvPr/>
        </p:nvGrpSpPr>
        <p:grpSpPr bwMode="auto">
          <a:xfrm>
            <a:off x="1555750" y="5137150"/>
            <a:ext cx="5883275" cy="1050925"/>
            <a:chOff x="695325" y="1573257"/>
            <a:chExt cx="5478108" cy="2372210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D31A8C53-9F8B-076B-78FA-29BAD33AAFFF}"/>
                </a:ext>
              </a:extLst>
            </p:cNvPr>
            <p:cNvSpPr/>
            <p:nvPr/>
          </p:nvSpPr>
          <p:spPr>
            <a:xfrm>
              <a:off x="695325" y="1573257"/>
              <a:ext cx="5478108" cy="2372210"/>
            </a:xfrm>
            <a:prstGeom prst="roundRect">
              <a:avLst>
                <a:gd name="adj" fmla="val 50000"/>
              </a:avLst>
            </a:prstGeom>
            <a:solidFill>
              <a:srgbClr val="1A66AF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7124F0AF-0537-6F1F-2311-39BF00BF5C7C}"/>
                </a:ext>
              </a:extLst>
            </p:cNvPr>
            <p:cNvSpPr/>
            <p:nvPr/>
          </p:nvSpPr>
          <p:spPr>
            <a:xfrm>
              <a:off x="1048609" y="1573257"/>
              <a:ext cx="4761194" cy="2372210"/>
            </a:xfrm>
            <a:prstGeom prst="roundRect">
              <a:avLst>
                <a:gd name="adj" fmla="val 50000"/>
              </a:avLst>
            </a:prstGeom>
            <a:solidFill>
              <a:srgbClr val="1A66AF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46084" name="Group 7">
            <a:extLst>
              <a:ext uri="{FF2B5EF4-FFF2-40B4-BE49-F238E27FC236}">
                <a16:creationId xmlns:a16="http://schemas.microsoft.com/office/drawing/2014/main" id="{67ACEB6E-12AD-92A1-D6BE-0EE6227BADAA}"/>
              </a:ext>
            </a:extLst>
          </p:cNvPr>
          <p:cNvGrpSpPr>
            <a:grpSpLocks/>
          </p:cNvGrpSpPr>
          <p:nvPr/>
        </p:nvGrpSpPr>
        <p:grpSpPr bwMode="auto">
          <a:xfrm>
            <a:off x="7358063" y="704850"/>
            <a:ext cx="3524250" cy="3921125"/>
            <a:chOff x="695324" y="1568810"/>
            <a:chExt cx="6399743" cy="192820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A15E8B6-1E31-5110-7898-CB2EEA1F5527}"/>
                </a:ext>
              </a:extLst>
            </p:cNvPr>
            <p:cNvSpPr/>
            <p:nvPr/>
          </p:nvSpPr>
          <p:spPr>
            <a:xfrm>
              <a:off x="695324" y="1573494"/>
              <a:ext cx="6399743" cy="1923522"/>
            </a:xfrm>
            <a:prstGeom prst="roundRect">
              <a:avLst>
                <a:gd name="adj" fmla="val 23576"/>
              </a:avLst>
            </a:prstGeom>
            <a:solidFill>
              <a:srgbClr val="1A66AF">
                <a:alpha val="383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E9193D3F-7B16-8F98-A302-960EC476FB34}"/>
                </a:ext>
              </a:extLst>
            </p:cNvPr>
            <p:cNvSpPr/>
            <p:nvPr/>
          </p:nvSpPr>
          <p:spPr>
            <a:xfrm>
              <a:off x="1049903" y="1573494"/>
              <a:ext cx="5560859" cy="1923522"/>
            </a:xfrm>
            <a:prstGeom prst="roundRect">
              <a:avLst>
                <a:gd name="adj" fmla="val 27370"/>
              </a:avLst>
            </a:prstGeom>
            <a:solidFill>
              <a:srgbClr val="1A66AF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/>
            </a:p>
          </p:txBody>
        </p:sp>
        <p:sp>
          <p:nvSpPr>
            <p:cNvPr id="12" name="Google Shape;102;p25">
              <a:extLst>
                <a:ext uri="{FF2B5EF4-FFF2-40B4-BE49-F238E27FC236}">
                  <a16:creationId xmlns:a16="http://schemas.microsoft.com/office/drawing/2014/main" id="{45BD8498-0872-4323-2AC7-088489126FF9}"/>
                </a:ext>
              </a:extLst>
            </p:cNvPr>
            <p:cNvSpPr txBox="1">
              <a:spLocks/>
            </p:cNvSpPr>
            <p:nvPr/>
          </p:nvSpPr>
          <p:spPr>
            <a:xfrm>
              <a:off x="1049903" y="1568810"/>
              <a:ext cx="5560859" cy="19282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err="1"/>
                <a:t>Dolev</a:t>
              </a:r>
              <a:r>
                <a:rPr lang="en-US" sz="2000" dirty="0"/>
                <a:t> Rahat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err="1"/>
                <a:t>Lilach</a:t>
              </a:r>
              <a:r>
                <a:rPr lang="en-US" sz="2000" dirty="0"/>
                <a:t> </a:t>
              </a:r>
              <a:r>
                <a:rPr lang="en-US" sz="2000" dirty="0" err="1"/>
                <a:t>Schneor</a:t>
              </a:r>
              <a:endParaRPr lang="en-US" sz="2000" dirty="0"/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err="1"/>
                <a:t>Ravit</a:t>
              </a:r>
              <a:r>
                <a:rPr lang="en-US" sz="2000" dirty="0"/>
                <a:t> </a:t>
              </a:r>
              <a:r>
                <a:rPr lang="en-US" sz="2000" dirty="0" err="1"/>
                <a:t>Mesika</a:t>
              </a:r>
              <a:endParaRPr lang="en-US" sz="2000" dirty="0"/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/>
                <a:t>Shahar </a:t>
              </a:r>
              <a:r>
                <a:rPr lang="en-US" sz="2000" dirty="0" err="1"/>
                <a:t>Shohat</a:t>
              </a:r>
              <a:r>
                <a:rPr lang="en-US" sz="2000" dirty="0"/>
                <a:t> Koren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/>
                <a:t>Sapir Saar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/>
                <a:t>Ido Ben Zvi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/>
                <a:t>Nitzan </a:t>
              </a:r>
              <a:r>
                <a:rPr lang="en-US" sz="2000" dirty="0" err="1"/>
                <a:t>Ainemer</a:t>
              </a:r>
              <a:endParaRPr lang="en-US" sz="2000" dirty="0"/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err="1"/>
                <a:t>Reut</a:t>
              </a:r>
              <a:r>
                <a:rPr lang="en-US" sz="2000" dirty="0"/>
                <a:t> </a:t>
              </a:r>
              <a:r>
                <a:rPr lang="en-US" sz="2000" dirty="0" err="1"/>
                <a:t>Tomashov</a:t>
              </a:r>
              <a:r>
                <a:rPr lang="en-US" sz="2000" dirty="0"/>
                <a:t> Matar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/>
                <a:t>Lina Basel-Salmon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/>
                <a:t>Noa </a:t>
              </a:r>
              <a:r>
                <a:rPr lang="en-US" sz="2000" dirty="0" err="1"/>
                <a:t>Liscovitch</a:t>
              </a:r>
              <a:r>
                <a:rPr lang="en-US" sz="2000" dirty="0"/>
                <a:t>-Brauer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/>
                <a:t>Tom Rabinowitz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/>
                <a:t>Noam Shomron</a:t>
              </a:r>
            </a:p>
          </p:txBody>
        </p:sp>
      </p:grpSp>
      <p:pic>
        <p:nvPicPr>
          <p:cNvPr id="46085" name="Picture 14">
            <a:extLst>
              <a:ext uri="{FF2B5EF4-FFF2-40B4-BE49-F238E27FC236}">
                <a16:creationId xmlns:a16="http://schemas.microsoft.com/office/drawing/2014/main" id="{3234C9EB-7A48-3A21-D892-7C585B832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8" y="4997450"/>
            <a:ext cx="21066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5">
            <a:extLst>
              <a:ext uri="{FF2B5EF4-FFF2-40B4-BE49-F238E27FC236}">
                <a16:creationId xmlns:a16="http://schemas.microsoft.com/office/drawing/2014/main" id="{10E36038-433C-58DF-355F-995E70026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4997450"/>
            <a:ext cx="14414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Google Shape;106;p25">
            <a:extLst>
              <a:ext uri="{FF2B5EF4-FFF2-40B4-BE49-F238E27FC236}">
                <a16:creationId xmlns:a16="http://schemas.microsoft.com/office/drawing/2014/main" id="{0268D2AD-57B5-60B7-18F2-6E319D9D2CD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75" y="5408613"/>
            <a:ext cx="26701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25">
            <a:extLst>
              <a:ext uri="{FF2B5EF4-FFF2-40B4-BE49-F238E27FC236}">
                <a16:creationId xmlns:a16="http://schemas.microsoft.com/office/drawing/2014/main" id="{702493D4-B225-93C7-1755-02FE5A4D4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5762625"/>
            <a:ext cx="2143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FD6F53-5ECC-EE6B-60FA-F9CF37705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he-IL" dirty="0"/>
              <a:t>נוסדה ב2021 על ידי פרופסור נועם שומרון ודוקטור תום רבינוביץ</a:t>
            </a:r>
          </a:p>
          <a:p>
            <a:pPr algn="r" rtl="1"/>
            <a:r>
              <a:rPr lang="he-IL" dirty="0"/>
              <a:t>מפתחת בדיקה לא פולשנית שתוכל לזהות שינויים מהרזולוציה של הכרומוזום עד למוטציות נקודתיות</a:t>
            </a:r>
            <a:endParaRPr lang="en-US" dirty="0"/>
          </a:p>
          <a:p>
            <a:pPr algn="r" rtl="1"/>
            <a:r>
              <a:rPr lang="he-IL" dirty="0"/>
              <a:t>מקיימת שיתופי פעולה עם קופת חולים כללית, בית חולים הדסה, אוניברסיטת קולוביה, אולטימה גנומיקס ועוד</a:t>
            </a:r>
            <a:endParaRPr lang="en-I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0A93C1-7FB9-C109-E361-7236BED11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373" y="678834"/>
            <a:ext cx="6087199" cy="1124972"/>
          </a:xfrm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000000"/>
                </a:solidFill>
                <a:ea typeface="Roboto" panose="02000000000000000000" pitchFamily="2" charset="0"/>
                <a:cs typeface="Roboto" panose="02000000000000000000" pitchFamily="2" charset="0"/>
              </a:rPr>
              <a:t>Identifai</a:t>
            </a:r>
            <a:r>
              <a:rPr lang="en-US" altLang="en-US" sz="4000" dirty="0">
                <a:solidFill>
                  <a:srgbClr val="000000"/>
                </a:solidFill>
                <a:ea typeface="Roboto" panose="02000000000000000000" pitchFamily="2" charset="0"/>
                <a:cs typeface="Roboto" panose="02000000000000000000" pitchFamily="2" charset="0"/>
              </a:rPr>
              <a:t>-Genetics</a:t>
            </a:r>
            <a:br>
              <a:rPr lang="en-US" altLang="en-US" sz="4000" dirty="0"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IL" sz="4000" dirty="0"/>
          </a:p>
        </p:txBody>
      </p:sp>
      <p:sp>
        <p:nvSpPr>
          <p:cNvPr id="4" name="Rounded Rectangle 36">
            <a:extLst>
              <a:ext uri="{FF2B5EF4-FFF2-40B4-BE49-F238E27FC236}">
                <a16:creationId xmlns:a16="http://schemas.microsoft.com/office/drawing/2014/main" id="{AEF29273-F8D3-8EA5-53CB-4C9028E8DE8A}"/>
              </a:ext>
            </a:extLst>
          </p:cNvPr>
          <p:cNvSpPr/>
          <p:nvPr/>
        </p:nvSpPr>
        <p:spPr>
          <a:xfrm>
            <a:off x="1244600" y="4216400"/>
            <a:ext cx="9372600" cy="2092325"/>
          </a:xfrm>
          <a:prstGeom prst="roundRect">
            <a:avLst>
              <a:gd name="adj" fmla="val 50000"/>
            </a:avLst>
          </a:prstGeom>
          <a:solidFill>
            <a:srgbClr val="1A66AF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ounded Rectangle 38">
            <a:extLst>
              <a:ext uri="{FF2B5EF4-FFF2-40B4-BE49-F238E27FC236}">
                <a16:creationId xmlns:a16="http://schemas.microsoft.com/office/drawing/2014/main" id="{7873E8E8-D93A-DAC1-F2C1-7D100ADF0BA8}"/>
              </a:ext>
            </a:extLst>
          </p:cNvPr>
          <p:cNvSpPr/>
          <p:nvPr/>
        </p:nvSpPr>
        <p:spPr>
          <a:xfrm>
            <a:off x="7823200" y="4216400"/>
            <a:ext cx="3673475" cy="2092325"/>
          </a:xfrm>
          <a:prstGeom prst="roundRect">
            <a:avLst>
              <a:gd name="adj" fmla="val 50000"/>
            </a:avLst>
          </a:prstGeom>
          <a:solidFill>
            <a:srgbClr val="1A66AF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27" descr="Two men in lab coats standing in a room&#10;&#10;Description automatically generated">
            <a:extLst>
              <a:ext uri="{FF2B5EF4-FFF2-40B4-BE49-F238E27FC236}">
                <a16:creationId xmlns:a16="http://schemas.microsoft.com/office/drawing/2014/main" id="{25DB4284-9359-3D12-CAD1-A42CCD2B7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4216400"/>
            <a:ext cx="22733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5A041FF-468F-DB5F-E3F8-9600EDBD9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16400"/>
            <a:ext cx="31369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089283-90CF-0C92-8CBE-4731EB84A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4403724"/>
            <a:ext cx="2817812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733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6544B5-0CDB-B400-40DB-1B5DB9B98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214" y="1675501"/>
            <a:ext cx="7580586" cy="4501462"/>
          </a:xfrm>
        </p:spPr>
        <p:txBody>
          <a:bodyPr/>
          <a:lstStyle/>
          <a:p>
            <a:pPr algn="r" rtl="1"/>
            <a:r>
              <a:rPr lang="he-IL" dirty="0"/>
              <a:t>בשליש הראשון להיריון מגיע לוקח דמים לבית האישה ולוקח דגימת דם</a:t>
            </a:r>
          </a:p>
          <a:p>
            <a:pPr algn="r" rtl="1"/>
            <a:r>
              <a:rPr lang="he-IL" dirty="0"/>
              <a:t>כעבור שבוע גנום העובר זמין לניתוח של גנטיקאי</a:t>
            </a:r>
          </a:p>
          <a:p>
            <a:pPr algn="r" rtl="1"/>
            <a:r>
              <a:rPr lang="he-IL" dirty="0"/>
              <a:t>בסקירת המערכות הראשונה הרופא יכול להיעזר בגנום אם נמצאו ממצאים אבנורמליים</a:t>
            </a:r>
          </a:p>
          <a:p>
            <a:pPr algn="r" rtl="1"/>
            <a:r>
              <a:rPr lang="he-IL" dirty="0"/>
              <a:t>סוג הדם של העובר יהיה ידוע, לכן נשים רבות עם </a:t>
            </a:r>
            <a:r>
              <a:rPr lang="en-US" dirty="0"/>
              <a:t>Rh</a:t>
            </a:r>
            <a:r>
              <a:rPr lang="he-IL" dirty="0"/>
              <a:t> שלילי לא יצטרכו טיפול בנוגדנים</a:t>
            </a:r>
          </a:p>
          <a:p>
            <a:pPr algn="r" rtl="1"/>
            <a:r>
              <a:rPr lang="he-IL" dirty="0"/>
              <a:t>הפרעות מטבוליות ואחרות יזוהו עוד בשליש הראשון , מה שיאפשר טיפול מיד לאחר הלידה</a:t>
            </a:r>
          </a:p>
          <a:p>
            <a:pPr algn="r" rtl="1"/>
            <a:endParaRPr lang="en-I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03D75C-39A6-9B23-A110-79A5B1136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sz="4000" dirty="0"/>
              <a:t>הריון ב2030</a:t>
            </a:r>
            <a:endParaRPr lang="en-IL" sz="4000" dirty="0"/>
          </a:p>
        </p:txBody>
      </p:sp>
      <p:pic>
        <p:nvPicPr>
          <p:cNvPr id="4" name="Picture 3" descr="A window with a sunset through it&#10;&#10;Description automatically generated with medium confidence">
            <a:extLst>
              <a:ext uri="{FF2B5EF4-FFF2-40B4-BE49-F238E27FC236}">
                <a16:creationId xmlns:a16="http://schemas.microsoft.com/office/drawing/2014/main" id="{2120EB31-DF65-63B9-9756-54388C3BDB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592" r="20120"/>
          <a:stretch/>
        </p:blipFill>
        <p:spPr>
          <a:xfrm>
            <a:off x="716045" y="1563671"/>
            <a:ext cx="3151761" cy="5362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1289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47CCA3-AAB8-5682-8EA3-4C733CAAC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7838C6-A300-9F59-61AA-0594F16A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העתיד הקצת פחות קרוב</a:t>
            </a:r>
            <a:endParaRPr lang="en-I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B385A5-EC39-CFE6-EBA1-E15E5ABEE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3" b="15480"/>
          <a:stretch/>
        </p:blipFill>
        <p:spPr bwMode="auto">
          <a:xfrm>
            <a:off x="1520457" y="1675501"/>
            <a:ext cx="7262036" cy="505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4190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3B5761-9FA1-BAA9-342B-3F01E5AFB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9376" y="1675501"/>
            <a:ext cx="7834423" cy="4501462"/>
          </a:xfrm>
        </p:spPr>
        <p:txBody>
          <a:bodyPr>
            <a:normAutofit fontScale="92500" lnSpcReduction="20000"/>
          </a:bodyPr>
          <a:lstStyle/>
          <a:p>
            <a:pPr algn="r" rtl="1"/>
            <a:r>
              <a:rPr lang="he-IL" sz="2600" dirty="0">
                <a:cs typeface="+mn-cs"/>
              </a:rPr>
              <a:t>הדנ"א הוא החומר התורשתי שלנו</a:t>
            </a:r>
          </a:p>
          <a:p>
            <a:pPr algn="r" rtl="1"/>
            <a:r>
              <a:rPr lang="he-IL" sz="2600" dirty="0">
                <a:cs typeface="+mn-cs"/>
              </a:rPr>
              <a:t>הדנ"א נמצא בתא על גבי הכרומזומים</a:t>
            </a:r>
          </a:p>
          <a:p>
            <a:pPr algn="r" rtl="1"/>
            <a:r>
              <a:rPr lang="he-IL" sz="2600" dirty="0">
                <a:cs typeface="+mn-cs"/>
              </a:rPr>
              <a:t>יש לנו  23 זוגות כרומוזומים, חצי ממקור אבהי וחצי ממקור אמהי</a:t>
            </a:r>
          </a:p>
          <a:p>
            <a:pPr algn="r" rtl="1"/>
            <a:r>
              <a:rPr lang="he-IL" sz="2600" dirty="0">
                <a:cs typeface="+mn-cs"/>
              </a:rPr>
              <a:t>הדנ"א מכיל הוראות ליצירת חלבונים</a:t>
            </a:r>
            <a:r>
              <a:rPr lang="en-US" sz="2600" dirty="0">
                <a:cs typeface="+mn-cs"/>
              </a:rPr>
              <a:t>,</a:t>
            </a:r>
            <a:r>
              <a:rPr lang="he-IL" sz="2600" dirty="0">
                <a:cs typeface="+mn-cs"/>
              </a:rPr>
              <a:t> שהם מבצעים את הפונקציה בגוף</a:t>
            </a:r>
          </a:p>
          <a:p>
            <a:pPr algn="r" rtl="1"/>
            <a:r>
              <a:rPr lang="he-IL" sz="2600" dirty="0">
                <a:cs typeface="+mn-cs"/>
              </a:rPr>
              <a:t>שינויים בדנ"א נקראים מוטציות או וריאנטים, והם יכולים להיות שינויים גדולים ברמת הכרומוזום, או שינויים קטנים ברמת הבסיס הבודד</a:t>
            </a:r>
          </a:p>
          <a:p>
            <a:pPr algn="r" rtl="1"/>
            <a:r>
              <a:rPr lang="he-IL" sz="2600" dirty="0">
                <a:cs typeface="+mn-cs"/>
              </a:rPr>
              <a:t>לתכונות</a:t>
            </a:r>
            <a:r>
              <a:rPr lang="en-US" sz="2600" dirty="0">
                <a:cs typeface="+mn-cs"/>
              </a:rPr>
              <a:t> </a:t>
            </a:r>
            <a:r>
              <a:rPr lang="he-IL" sz="2600" dirty="0">
                <a:cs typeface="+mn-cs"/>
              </a:rPr>
              <a:t>פשוטות מתחלקות לשני סוגי הורשות:</a:t>
            </a:r>
          </a:p>
          <a:p>
            <a:pPr lvl="1" algn="r" rtl="1"/>
            <a:r>
              <a:rPr lang="he-IL" sz="2600" dirty="0">
                <a:cs typeface="+mn-cs"/>
              </a:rPr>
              <a:t>דומיננטית: התכונה תבטא אם היא הורשה מלפחות הורה אחד</a:t>
            </a:r>
          </a:p>
          <a:p>
            <a:pPr lvl="1" algn="r" rtl="1"/>
            <a:r>
              <a:rPr lang="he-IL" sz="2600" dirty="0">
                <a:cs typeface="+mn-cs"/>
              </a:rPr>
              <a:t> רציסיבית התכונה תתבטא רק אם היא הורשה משני ההורים </a:t>
            </a:r>
          </a:p>
          <a:p>
            <a:pPr lvl="1" algn="r" rtl="1"/>
            <a:r>
              <a:rPr lang="he-IL" sz="2600" dirty="0">
                <a:cs typeface="+mn-cs"/>
              </a:rPr>
              <a:t>אדם שנושא עותק אחד של תכונה רציסיבית יקרא נשא</a:t>
            </a:r>
            <a:endParaRPr lang="en-IL" sz="2600" dirty="0"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397188-8ED4-4B6E-D460-E779D5B2A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sz="3600" dirty="0"/>
              <a:t>גנטיקה על רגל אחת</a:t>
            </a:r>
            <a:endParaRPr lang="en-IL" sz="3600" dirty="0"/>
          </a:p>
        </p:txBody>
      </p:sp>
      <p:pic>
        <p:nvPicPr>
          <p:cNvPr id="5122" name="Picture 2" descr="Chromosomes | DNA and DNA Extraction - passel">
            <a:extLst>
              <a:ext uri="{FF2B5EF4-FFF2-40B4-BE49-F238E27FC236}">
                <a16:creationId xmlns:a16="http://schemas.microsoft.com/office/drawing/2014/main" id="{6FAE9115-0AA6-EF13-A34A-F601B23BF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31" y="1768328"/>
            <a:ext cx="1937784" cy="145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'hérédité mendélienne - Labster">
            <a:extLst>
              <a:ext uri="{FF2B5EF4-FFF2-40B4-BE49-F238E27FC236}">
                <a16:creationId xmlns:a16="http://schemas.microsoft.com/office/drawing/2014/main" id="{71C8B52D-5F58-C437-2AFB-4F7128C84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31" y="3335633"/>
            <a:ext cx="1860698" cy="166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קבוצה 16">
            <a:extLst>
              <a:ext uri="{FF2B5EF4-FFF2-40B4-BE49-F238E27FC236}">
                <a16:creationId xmlns:a16="http://schemas.microsoft.com/office/drawing/2014/main" id="{DD24913B-7914-0598-3D82-1EB84C438171}"/>
              </a:ext>
            </a:extLst>
          </p:cNvPr>
          <p:cNvGrpSpPr/>
          <p:nvPr/>
        </p:nvGrpSpPr>
        <p:grpSpPr>
          <a:xfrm>
            <a:off x="1413460" y="5171512"/>
            <a:ext cx="578946" cy="1005451"/>
            <a:chOff x="8187455" y="4481972"/>
            <a:chExt cx="1104902" cy="2010903"/>
          </a:xfrm>
        </p:grpSpPr>
        <p:pic>
          <p:nvPicPr>
            <p:cNvPr id="5" name="Picture 8" descr="תוצאת תמונה עבור ‪human chromosomes‬‏">
              <a:extLst>
                <a:ext uri="{FF2B5EF4-FFF2-40B4-BE49-F238E27FC236}">
                  <a16:creationId xmlns:a16="http://schemas.microsoft.com/office/drawing/2014/main" id="{57329469-9F98-0B66-FA4C-329CB55DFA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2" r="70000" b="71152"/>
            <a:stretch/>
          </p:blipFill>
          <p:spPr bwMode="auto">
            <a:xfrm>
              <a:off x="8187455" y="4481972"/>
              <a:ext cx="1104902" cy="2010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אליפסה 18">
              <a:extLst>
                <a:ext uri="{FF2B5EF4-FFF2-40B4-BE49-F238E27FC236}">
                  <a16:creationId xmlns:a16="http://schemas.microsoft.com/office/drawing/2014/main" id="{F829F73C-4F8F-BC66-432A-2D845615CF8C}"/>
                </a:ext>
              </a:extLst>
            </p:cNvPr>
            <p:cNvSpPr/>
            <p:nvPr/>
          </p:nvSpPr>
          <p:spPr>
            <a:xfrm>
              <a:off x="8307359" y="5093443"/>
              <a:ext cx="190500" cy="1143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אליפסה 19">
              <a:extLst>
                <a:ext uri="{FF2B5EF4-FFF2-40B4-BE49-F238E27FC236}">
                  <a16:creationId xmlns:a16="http://schemas.microsoft.com/office/drawing/2014/main" id="{8987161A-180B-E249-75A7-2C6AFCD6F06A}"/>
                </a:ext>
              </a:extLst>
            </p:cNvPr>
            <p:cNvSpPr/>
            <p:nvPr/>
          </p:nvSpPr>
          <p:spPr>
            <a:xfrm>
              <a:off x="8868774" y="5099300"/>
              <a:ext cx="190500" cy="1143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8" name="קבוצה 9">
            <a:extLst>
              <a:ext uri="{FF2B5EF4-FFF2-40B4-BE49-F238E27FC236}">
                <a16:creationId xmlns:a16="http://schemas.microsoft.com/office/drawing/2014/main" id="{49EEC294-36A3-FD74-B17B-2B6D22BA2C85}"/>
              </a:ext>
            </a:extLst>
          </p:cNvPr>
          <p:cNvGrpSpPr/>
          <p:nvPr/>
        </p:nvGrpSpPr>
        <p:grpSpPr>
          <a:xfrm>
            <a:off x="2103237" y="5171512"/>
            <a:ext cx="578946" cy="1005451"/>
            <a:chOff x="8187455" y="4481972"/>
            <a:chExt cx="1104902" cy="2010903"/>
          </a:xfrm>
        </p:grpSpPr>
        <p:pic>
          <p:nvPicPr>
            <p:cNvPr id="9" name="Picture 8" descr="תוצאת תמונה עבור ‪human chromosomes‬‏">
              <a:extLst>
                <a:ext uri="{FF2B5EF4-FFF2-40B4-BE49-F238E27FC236}">
                  <a16:creationId xmlns:a16="http://schemas.microsoft.com/office/drawing/2014/main" id="{50EBD785-3108-B879-13A7-B5E0109083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2" r="70000" b="71152"/>
            <a:stretch/>
          </p:blipFill>
          <p:spPr bwMode="auto">
            <a:xfrm>
              <a:off x="8187455" y="4481972"/>
              <a:ext cx="1104902" cy="2010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אליפסה 11">
              <a:extLst>
                <a:ext uri="{FF2B5EF4-FFF2-40B4-BE49-F238E27FC236}">
                  <a16:creationId xmlns:a16="http://schemas.microsoft.com/office/drawing/2014/main" id="{0C2E41DA-3270-28FA-E400-B88B87E93609}"/>
                </a:ext>
              </a:extLst>
            </p:cNvPr>
            <p:cNvSpPr/>
            <p:nvPr/>
          </p:nvSpPr>
          <p:spPr>
            <a:xfrm>
              <a:off x="8307359" y="5093443"/>
              <a:ext cx="190500" cy="1143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19148318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980E1C-C915-3D43-9FC3-0B78CE640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ההיסטוריה של הבדיקות הגנטית</a:t>
            </a:r>
            <a:endParaRPr lang="en-IL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F5620A-6087-566D-31A9-9EA307C2D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098" y="1675501"/>
            <a:ext cx="8578702" cy="4501462"/>
          </a:xfrm>
        </p:spPr>
        <p:txBody>
          <a:bodyPr>
            <a:normAutofit/>
          </a:bodyPr>
          <a:lstStyle/>
          <a:p>
            <a:pPr algn="r" rtl="1"/>
            <a:r>
              <a:rPr lang="en-US" sz="2400" dirty="0">
                <a:cs typeface="+mn-cs"/>
              </a:rPr>
              <a:t>1865 </a:t>
            </a:r>
            <a:r>
              <a:rPr lang="he-IL" sz="2400" dirty="0">
                <a:cs typeface="+mn-cs"/>
              </a:rPr>
              <a:t> מנדל מתאר את חוקי ההורשה בצמחים</a:t>
            </a:r>
          </a:p>
          <a:p>
            <a:pPr algn="r" rtl="1"/>
            <a:r>
              <a:rPr lang="he-IL" sz="2400" dirty="0">
                <a:cs typeface="+mn-cs"/>
              </a:rPr>
              <a:t>1902 ארציבלד גארוד מזהה את המחלות המורשות הראשונות</a:t>
            </a:r>
            <a:endParaRPr lang="en-US" sz="2400" dirty="0">
              <a:cs typeface="+mn-cs"/>
            </a:endParaRPr>
          </a:p>
          <a:p>
            <a:pPr algn="r" rtl="1"/>
            <a:r>
              <a:rPr lang="en-US" sz="2400" dirty="0">
                <a:cs typeface="+mn-cs"/>
              </a:rPr>
              <a:t>1959</a:t>
            </a:r>
            <a:r>
              <a:rPr lang="he-IL" sz="2400" dirty="0">
                <a:cs typeface="+mn-cs"/>
              </a:rPr>
              <a:t> מתגלה הקשר בין מספר כרומוזומים חריג לסידרומים התפתחותיים</a:t>
            </a:r>
            <a:endParaRPr lang="en-US" sz="2400" dirty="0">
              <a:cs typeface="+mn-cs"/>
            </a:endParaRPr>
          </a:p>
          <a:p>
            <a:pPr algn="r" rtl="1"/>
            <a:r>
              <a:rPr lang="he-IL" sz="2400" dirty="0">
                <a:cs typeface="+mn-cs"/>
              </a:rPr>
              <a:t>1960 סקר היילודים הראשון לזיהוי פנילקטונוריה (</a:t>
            </a:r>
            <a:r>
              <a:rPr lang="en-US" sz="2400" dirty="0">
                <a:cs typeface="+mn-cs"/>
              </a:rPr>
              <a:t>PKU</a:t>
            </a:r>
            <a:r>
              <a:rPr lang="he-IL" sz="2400" dirty="0">
                <a:cs typeface="+mn-cs"/>
              </a:rPr>
              <a:t>)</a:t>
            </a:r>
          </a:p>
          <a:p>
            <a:pPr algn="r" rtl="1"/>
            <a:r>
              <a:rPr lang="he-IL" sz="2400" dirty="0">
                <a:cs typeface="+mn-cs"/>
              </a:rPr>
              <a:t>1968 הבדיקה המסחרית הראשונה לזיהוי תסמונת דאון מדגימת מי שפיר</a:t>
            </a:r>
            <a:endParaRPr lang="en-US" sz="2400" dirty="0">
              <a:cs typeface="+mn-cs"/>
            </a:endParaRPr>
          </a:p>
          <a:p>
            <a:pPr algn="r" rtl="1"/>
            <a:r>
              <a:rPr lang="en-US" sz="2400" dirty="0">
                <a:cs typeface="+mn-cs"/>
              </a:rPr>
              <a:t>1970</a:t>
            </a:r>
            <a:r>
              <a:rPr lang="he-IL" sz="2400" dirty="0">
                <a:cs typeface="+mn-cs"/>
              </a:rPr>
              <a:t> בדיקות נשאים מבוססות חלבון למחלות טאי-זקס וטלסמיה מפותחות</a:t>
            </a:r>
            <a:endParaRPr lang="en-US" sz="2400" dirty="0">
              <a:cs typeface="+mn-cs"/>
            </a:endParaRPr>
          </a:p>
          <a:p>
            <a:pPr algn="r" rtl="1"/>
            <a:r>
              <a:rPr lang="en-US" sz="2400" dirty="0">
                <a:cs typeface="+mn-cs"/>
              </a:rPr>
              <a:t> 1982</a:t>
            </a:r>
            <a:r>
              <a:rPr lang="he-IL" sz="2400" dirty="0">
                <a:cs typeface="+mn-cs"/>
              </a:rPr>
              <a:t>צביעת כרומוזומים</a:t>
            </a:r>
            <a:r>
              <a:rPr lang="en-US" sz="2400" dirty="0">
                <a:cs typeface="+mn-cs"/>
              </a:rPr>
              <a:t> </a:t>
            </a:r>
            <a:r>
              <a:rPr lang="he-IL" sz="2400" dirty="0">
                <a:cs typeface="+mn-cs"/>
              </a:rPr>
              <a:t>(</a:t>
            </a:r>
            <a:r>
              <a:rPr lang="en-US" sz="2400" dirty="0">
                <a:cs typeface="+mn-cs"/>
              </a:rPr>
              <a:t>fish</a:t>
            </a:r>
            <a:r>
              <a:rPr lang="he-IL" sz="2400" dirty="0">
                <a:cs typeface="+mn-cs"/>
              </a:rPr>
              <a:t>) מאפשרת גם זיהוי של מחיקות והכפלות גדולות (100-200 </a:t>
            </a:r>
            <a:r>
              <a:rPr lang="en-US" sz="2400" dirty="0">
                <a:cs typeface="+mn-cs"/>
              </a:rPr>
              <a:t>kb</a:t>
            </a:r>
            <a:r>
              <a:rPr lang="he-IL" sz="2400" dirty="0">
                <a:cs typeface="+mn-cs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D8C35-DABB-37D4-0F33-D0441341DD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114"/>
          <a:stretch/>
        </p:blipFill>
        <p:spPr>
          <a:xfrm>
            <a:off x="1008184" y="4217198"/>
            <a:ext cx="1568636" cy="1318900"/>
          </a:xfrm>
          <a:prstGeom prst="rect">
            <a:avLst/>
          </a:prstGeom>
        </p:spPr>
      </p:pic>
      <p:pic>
        <p:nvPicPr>
          <p:cNvPr id="2054" name="Picture 6" descr="Pku Images – Browse 609 Stock Photos, Vectors, and Video | Adobe Stock">
            <a:extLst>
              <a:ext uri="{FF2B5EF4-FFF2-40B4-BE49-F238E27FC236}">
                <a16:creationId xmlns:a16="http://schemas.microsoft.com/office/drawing/2014/main" id="{78FD11D4-AE07-B0E5-16A5-9BB4E334A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02" y="2918778"/>
            <a:ext cx="1664982" cy="11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SH Chromosome Painting">
            <a:extLst>
              <a:ext uri="{FF2B5EF4-FFF2-40B4-BE49-F238E27FC236}">
                <a16:creationId xmlns:a16="http://schemas.microsoft.com/office/drawing/2014/main" id="{1F5D6BCA-9745-E2D5-0D8F-70D5E012D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20" y="5637591"/>
            <a:ext cx="1619364" cy="107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hat is Down syndrome | National Down Syndrome Congress">
            <a:extLst>
              <a:ext uri="{FF2B5EF4-FFF2-40B4-BE49-F238E27FC236}">
                <a16:creationId xmlns:a16="http://schemas.microsoft.com/office/drawing/2014/main" id="{6C10140E-6C61-A6BE-D8AA-FCC4649D8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59" y="1600510"/>
            <a:ext cx="16859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8474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46C1C-DF15-6B6D-F401-EB455E139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07E762-F420-EC54-4406-18178BD9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התפתחות הבדיקות הגנטית</a:t>
            </a:r>
            <a:endParaRPr lang="en-IL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B6BF2D-FF71-BFFA-700E-A1C53355C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sz="2400" dirty="0">
                <a:cs typeface="+mn-cs"/>
              </a:rPr>
              <a:t>1989 הגן לסיסטיק פיברוזיז מזוהה, ומפותחת בדיקת הנשאות מבוססת הדנ"א הראשונה</a:t>
            </a:r>
          </a:p>
          <a:p>
            <a:pPr algn="r" rtl="1"/>
            <a:r>
              <a:rPr lang="he-IL" sz="2400" dirty="0">
                <a:cs typeface="+mn-cs"/>
              </a:rPr>
              <a:t>1992 השבב הגנטי שיכול לזהות מחיקות והכפלות קטנות יותר (</a:t>
            </a:r>
            <a:r>
              <a:rPr lang="en-US" sz="2400" dirty="0">
                <a:cs typeface="+mn-cs"/>
              </a:rPr>
              <a:t>(50 kb</a:t>
            </a:r>
            <a:r>
              <a:rPr lang="he-IL" sz="2400" dirty="0">
                <a:cs typeface="+mn-cs"/>
              </a:rPr>
              <a:t> מפותח</a:t>
            </a:r>
            <a:endParaRPr lang="en-US" sz="2400" dirty="0">
              <a:cs typeface="+mn-cs"/>
            </a:endParaRPr>
          </a:p>
          <a:p>
            <a:pPr algn="r" rtl="1"/>
            <a:r>
              <a:rPr lang="en-US" sz="2400" dirty="0">
                <a:cs typeface="+mn-cs"/>
              </a:rPr>
              <a:t>2001</a:t>
            </a:r>
            <a:r>
              <a:rPr lang="he-IL" sz="2400" dirty="0">
                <a:cs typeface="+mn-cs"/>
              </a:rPr>
              <a:t> מתפרסמת הטיוטה הראשונה של פרוייקט הגנום האנושי</a:t>
            </a:r>
          </a:p>
          <a:p>
            <a:pPr algn="r" rtl="1"/>
            <a:r>
              <a:rPr lang="he-IL" sz="2400" dirty="0">
                <a:cs typeface="+mn-cs"/>
              </a:rPr>
              <a:t>2004 מפותחת טכלונוגיית ה</a:t>
            </a:r>
            <a:r>
              <a:rPr lang="en-US" sz="2400" dirty="0">
                <a:cs typeface="+mn-cs"/>
              </a:rPr>
              <a:t>NGS</a:t>
            </a:r>
            <a:r>
              <a:rPr lang="he-IL" sz="2400" dirty="0">
                <a:cs typeface="+mn-cs"/>
              </a:rPr>
              <a:t> שיכולה לרצף גנומים שלמים בזול יחסית</a:t>
            </a:r>
            <a:endParaRPr lang="en-US" sz="2400" dirty="0">
              <a:cs typeface="+mn-cs"/>
            </a:endParaRPr>
          </a:p>
          <a:p>
            <a:pPr algn="r" rtl="1"/>
            <a:endParaRPr lang="he-IL" sz="2400" dirty="0"/>
          </a:p>
          <a:p>
            <a:pPr algn="r" rtl="1"/>
            <a:endParaRPr lang="he-IL" sz="2400" dirty="0"/>
          </a:p>
        </p:txBody>
      </p:sp>
      <p:pic>
        <p:nvPicPr>
          <p:cNvPr id="3074" name="Picture 2" descr="Cystic Fibrosis Foundation على X: &quot;In 1989, Danny Bessette, a 4-year-old  living with #cysticfibrosis, was featured on the cover of @sciencemagazine  after the discovery of the CF gene. Today, Danny is happily">
            <a:extLst>
              <a:ext uri="{FF2B5EF4-FFF2-40B4-BE49-F238E27FC236}">
                <a16:creationId xmlns:a16="http://schemas.microsoft.com/office/drawing/2014/main" id="{536E0EE4-DFE9-D572-2A47-14719AD4A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02" y="4029146"/>
            <a:ext cx="1848588" cy="253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Figure 1.">
            <a:extLst>
              <a:ext uri="{FF2B5EF4-FFF2-40B4-BE49-F238E27FC236}">
                <a16:creationId xmlns:a16="http://schemas.microsoft.com/office/drawing/2014/main" id="{B1FBEB26-FAF5-8E2B-28F4-B1A098CFF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244" y="3939199"/>
            <a:ext cx="2904459" cy="264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olume 409 Issue 6822, 15 February 2001">
            <a:extLst>
              <a:ext uri="{FF2B5EF4-FFF2-40B4-BE49-F238E27FC236}">
                <a16:creationId xmlns:a16="http://schemas.microsoft.com/office/drawing/2014/main" id="{13C1DEF3-47BD-9403-CE0C-B40821DCA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380" y="4002220"/>
            <a:ext cx="1972748" cy="259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395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255B2-D1EF-8C94-8F17-F81817938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B8E1D2-4F44-956B-6CFE-2AA44ECEE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בדיקות במהלך ההריון בישראל</a:t>
            </a:r>
            <a:endParaRPr lang="en-I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D80775-36D3-12F9-6046-C25319434D88}"/>
              </a:ext>
            </a:extLst>
          </p:cNvPr>
          <p:cNvSpPr/>
          <p:nvPr/>
        </p:nvSpPr>
        <p:spPr>
          <a:xfrm>
            <a:off x="1097373" y="1670218"/>
            <a:ext cx="1235924" cy="3792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600" dirty="0">
                <a:solidFill>
                  <a:sysClr val="windowText" lastClr="000000"/>
                </a:solidFill>
              </a:rPr>
              <a:t>סקר נשאות</a:t>
            </a:r>
            <a:endParaRPr lang="en-IL" sz="1600" dirty="0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 descr="שבועות הריון, חודשי הריון וטרימסטרים - חלוקה">
            <a:extLst>
              <a:ext uri="{FF2B5EF4-FFF2-40B4-BE49-F238E27FC236}">
                <a16:creationId xmlns:a16="http://schemas.microsoft.com/office/drawing/2014/main" id="{C72FAE4E-611D-8719-E2F5-0D0A2B888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43"/>
          <a:stretch/>
        </p:blipFill>
        <p:spPr bwMode="auto">
          <a:xfrm>
            <a:off x="1097373" y="2058808"/>
            <a:ext cx="2717887" cy="42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DF4FD5-9287-2B0A-1138-AEAB8AA1685D}"/>
              </a:ext>
            </a:extLst>
          </p:cNvPr>
          <p:cNvSpPr/>
          <p:nvPr/>
        </p:nvSpPr>
        <p:spPr>
          <a:xfrm>
            <a:off x="3815260" y="2949352"/>
            <a:ext cx="1004454" cy="46412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שקיפות עורפית</a:t>
            </a:r>
            <a:endParaRPr lang="en-IL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B83A3B-FB3C-4579-6852-D67616DCD271}"/>
              </a:ext>
            </a:extLst>
          </p:cNvPr>
          <p:cNvSpPr/>
          <p:nvPr/>
        </p:nvSpPr>
        <p:spPr>
          <a:xfrm>
            <a:off x="3806664" y="3406554"/>
            <a:ext cx="1004454" cy="713508"/>
          </a:xfrm>
          <a:prstGeom prst="rect">
            <a:avLst/>
          </a:prstGeom>
          <a:solidFill>
            <a:schemeClr val="bg1"/>
          </a:solidFill>
          <a:ln>
            <a:solidFill>
              <a:srgbClr val="1A66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סקירת מערכות ראשונה</a:t>
            </a:r>
            <a:endParaRPr lang="en-IL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58916E-CAAD-4D8C-AF53-845823C223B4}"/>
              </a:ext>
            </a:extLst>
          </p:cNvPr>
          <p:cNvSpPr/>
          <p:nvPr/>
        </p:nvSpPr>
        <p:spPr>
          <a:xfrm>
            <a:off x="4819714" y="2949351"/>
            <a:ext cx="1004454" cy="464127"/>
          </a:xfrm>
          <a:prstGeom prst="rect">
            <a:avLst/>
          </a:prstGeom>
          <a:solidFill>
            <a:schemeClr val="bg1"/>
          </a:solidFill>
          <a:ln>
            <a:solidFill>
              <a:srgbClr val="1A66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סקר ביוכימי</a:t>
            </a:r>
            <a:endParaRPr lang="en-IL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C6B4C8-C6FE-FE06-6959-E9EEC4943624}"/>
              </a:ext>
            </a:extLst>
          </p:cNvPr>
          <p:cNvSpPr/>
          <p:nvPr/>
        </p:nvSpPr>
        <p:spPr>
          <a:xfrm>
            <a:off x="4819714" y="3420404"/>
            <a:ext cx="1004454" cy="71350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חלבון עוברי</a:t>
            </a:r>
            <a:endParaRPr lang="en-IL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67DB2D-0922-7299-4392-E4776540724E}"/>
              </a:ext>
            </a:extLst>
          </p:cNvPr>
          <p:cNvSpPr/>
          <p:nvPr/>
        </p:nvSpPr>
        <p:spPr>
          <a:xfrm>
            <a:off x="5815572" y="2942426"/>
            <a:ext cx="1004454" cy="46412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סיסי שיליה</a:t>
            </a:r>
            <a:endParaRPr lang="en-IL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A409CA-E6A4-D4FC-333A-53F07E2F74E8}"/>
              </a:ext>
            </a:extLst>
          </p:cNvPr>
          <p:cNvSpPr/>
          <p:nvPr/>
        </p:nvSpPr>
        <p:spPr>
          <a:xfrm>
            <a:off x="5815572" y="3666322"/>
            <a:ext cx="1004454" cy="46412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מי שפיר</a:t>
            </a:r>
            <a:endParaRPr lang="en-IL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6DA102-8A3C-FBC9-0885-164E7B244042}"/>
              </a:ext>
            </a:extLst>
          </p:cNvPr>
          <p:cNvSpPr/>
          <p:nvPr/>
        </p:nvSpPr>
        <p:spPr>
          <a:xfrm>
            <a:off x="5815572" y="4331335"/>
            <a:ext cx="1004454" cy="46412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בדיקת אקסום?</a:t>
            </a:r>
            <a:endParaRPr lang="en-IL" dirty="0">
              <a:solidFill>
                <a:sysClr val="windowText" lastClr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FEA08C-31A0-94D2-AD4E-9C0FFB5ED38B}"/>
              </a:ext>
            </a:extLst>
          </p:cNvPr>
          <p:cNvSpPr/>
          <p:nvPr/>
        </p:nvSpPr>
        <p:spPr>
          <a:xfrm>
            <a:off x="3806664" y="4123914"/>
            <a:ext cx="1004454" cy="713508"/>
          </a:xfrm>
          <a:prstGeom prst="rect">
            <a:avLst/>
          </a:prstGeom>
          <a:solidFill>
            <a:schemeClr val="bg1"/>
          </a:solidFill>
          <a:ln>
            <a:solidFill>
              <a:srgbClr val="1A66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סקירת מערכות שניה</a:t>
            </a:r>
            <a:endParaRPr lang="en-IL" dirty="0">
              <a:solidFill>
                <a:sysClr val="windowText" lastClr="000000"/>
              </a:solidFill>
            </a:endParaRP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680985F0-0E0B-D12C-CB5A-9368ED509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8836" y="1715079"/>
            <a:ext cx="5108990" cy="4671865"/>
          </a:xfrm>
        </p:spPr>
        <p:txBody>
          <a:bodyPr>
            <a:normAutofit fontScale="70000" lnSpcReduction="20000"/>
          </a:bodyPr>
          <a:lstStyle/>
          <a:p>
            <a:pPr algn="r" rtl="1"/>
            <a:r>
              <a:rPr lang="he-IL" sz="2900" dirty="0">
                <a:cs typeface="+mn-cs"/>
              </a:rPr>
              <a:t>לפני ההריון: סקר נשאות, לאחרונה נכנס לסל הבריאות "סקר מורחב אחיד" שבודק מוטציות שכיחות באוכלוסיה הישראלית ב289 גנים</a:t>
            </a:r>
          </a:p>
          <a:p>
            <a:pPr algn="r" rtl="1"/>
            <a:r>
              <a:rPr lang="he-IL" sz="2900" dirty="0">
                <a:cs typeface="+mn-cs"/>
              </a:rPr>
              <a:t>כ50% מהנשים ימצאו נשאיות , ויומלץ לבן הזוג להיבדק באותו הסקר , אך לא ניתן לשלול נוכחות של מוטציות באותו הגן שאינן בסקר </a:t>
            </a:r>
          </a:p>
          <a:p>
            <a:pPr algn="r" rtl="1"/>
            <a:r>
              <a:rPr lang="he-IL" sz="2900" dirty="0">
                <a:cs typeface="+mn-cs"/>
              </a:rPr>
              <a:t>בשליש הראשון והשני מבוצעות בדיקות סקר לזיהוי תסמונת דאון ומומים מולדים אחרים, בהתאם לממצאים יומלץ על סיסי שלייה או מי שפיר, ברוב בתי החולים יבצעו שבב גנטי</a:t>
            </a:r>
          </a:p>
          <a:p>
            <a:pPr algn="r" rtl="1"/>
            <a:r>
              <a:rPr lang="he-IL" sz="2900" dirty="0">
                <a:cs typeface="+mn-cs"/>
              </a:rPr>
              <a:t>לנשים מעל גיל 32 יומלץ לבצע בדיקת מי שפיר גם אם תוצאות הסקר תקינות</a:t>
            </a:r>
          </a:p>
          <a:p>
            <a:pPr algn="r" rtl="1"/>
            <a:r>
              <a:rPr lang="he-IL" sz="2900" dirty="0">
                <a:cs typeface="+mn-cs"/>
              </a:rPr>
              <a:t>במידה ולא תימצא אבחנה בבדיקת השבב הגנטי פעמים רבות תומלץ בדיקת אקסום</a:t>
            </a:r>
          </a:p>
          <a:p>
            <a:pPr algn="r" rtl="1"/>
            <a:r>
              <a:rPr lang="he-IL" sz="2900" dirty="0">
                <a:cs typeface="+mn-cs"/>
              </a:rPr>
              <a:t>לאחר הלידה יבוצע סקר ילודים לאיתור הפרעות מטבוליות</a:t>
            </a:r>
            <a:br>
              <a:rPr lang="he-IL" dirty="0"/>
            </a:br>
            <a:r>
              <a:rPr lang="he-IL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he-IL" dirty="0"/>
              <a:t> </a:t>
            </a:r>
            <a:endParaRPr lang="en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4BCB71-B9D3-2B93-8672-A85A60DDD460}"/>
              </a:ext>
            </a:extLst>
          </p:cNvPr>
          <p:cNvSpPr/>
          <p:nvPr/>
        </p:nvSpPr>
        <p:spPr>
          <a:xfrm>
            <a:off x="3815260" y="6386944"/>
            <a:ext cx="1235924" cy="379299"/>
          </a:xfrm>
          <a:prstGeom prst="rect">
            <a:avLst/>
          </a:prstGeom>
          <a:solidFill>
            <a:schemeClr val="bg1"/>
          </a:solidFill>
          <a:ln>
            <a:solidFill>
              <a:srgbClr val="1A66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600" dirty="0">
                <a:solidFill>
                  <a:sysClr val="windowText" lastClr="000000"/>
                </a:solidFill>
              </a:rPr>
              <a:t>סקר ילודים</a:t>
            </a:r>
            <a:endParaRPr lang="en-IL" sz="1600" dirty="0">
              <a:solidFill>
                <a:sysClr val="windowText" lastClr="000000"/>
              </a:solidFill>
            </a:endParaRPr>
          </a:p>
        </p:txBody>
      </p:sp>
      <p:pic>
        <p:nvPicPr>
          <p:cNvPr id="6146" name="Picture 2" descr="US United States Flag Icon | Public Domain World Flags Iconpack | Wikipedia  Authors">
            <a:extLst>
              <a:ext uri="{FF2B5EF4-FFF2-40B4-BE49-F238E27FC236}">
                <a16:creationId xmlns:a16="http://schemas.microsoft.com/office/drawing/2014/main" id="{63D90826-F293-7D4F-6BFE-BF2C25492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184" y="2314011"/>
            <a:ext cx="603204" cy="60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59E85B-4334-A6E5-8FA3-17F4F4249FB0}"/>
              </a:ext>
            </a:extLst>
          </p:cNvPr>
          <p:cNvSpPr/>
          <p:nvPr/>
        </p:nvSpPr>
        <p:spPr>
          <a:xfrm>
            <a:off x="3815260" y="2416672"/>
            <a:ext cx="1235924" cy="3792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600" dirty="0">
                <a:solidFill>
                  <a:sysClr val="windowText" lastClr="000000"/>
                </a:solidFill>
              </a:rPr>
              <a:t>סקר נשאות</a:t>
            </a:r>
            <a:endParaRPr lang="en-IL" sz="16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2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E37D0A-B265-506F-D956-567C5DE88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sz="2400" dirty="0"/>
              <a:t>בארצות הברית ביותר מ50% מהמקרים שבהם האם נמצאה נשאית, האב לא ביצע בדיקת נשאות</a:t>
            </a:r>
          </a:p>
          <a:p>
            <a:pPr algn="r" rtl="1"/>
            <a:r>
              <a:rPr lang="he-IL" sz="2400" dirty="0"/>
              <a:t>לא ניתן לשלול נשאות של האב למוטציות שאינן בפאנל</a:t>
            </a:r>
          </a:p>
          <a:p>
            <a:pPr algn="r" rtl="1"/>
            <a:r>
              <a:rPr lang="he-IL" sz="2400" dirty="0"/>
              <a:t>במרבית המקרים שבהם תומלץ בדיקה פולשנית על בסיס הסקר לתסמונת דאון העובר לא ימצא נשא</a:t>
            </a:r>
          </a:p>
          <a:p>
            <a:pPr algn="r" rtl="1"/>
            <a:r>
              <a:rPr lang="he-IL" sz="2400" dirty="0"/>
              <a:t>חשש מבדיקה פולשנית, עם סיכון להפלה</a:t>
            </a:r>
          </a:p>
          <a:p>
            <a:pPr algn="r" rtl="1"/>
            <a:r>
              <a:rPr lang="he-IL" sz="2400" dirty="0"/>
              <a:t>הבדיקה דורשת בית חולים ורופא מומחה</a:t>
            </a:r>
          </a:p>
          <a:p>
            <a:pPr algn="r" rtl="1"/>
            <a:r>
              <a:rPr lang="he-IL" sz="2400" dirty="0"/>
              <a:t>בדיקת השבב הגנטי בודקת רק שינויים גדולים ולעיתים תידרש בדיקת אקסום שתדרוש עוד זמן וכסף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6A38A5-B390-3276-1C41-8AD15640D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חסרונות במצב הנוכחי</a:t>
            </a:r>
            <a:endParaRPr lang="en-I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7D6071-B082-3993-3395-8498F1767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5069958"/>
            <a:ext cx="1788041" cy="178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37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5989BE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7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5989BE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17689</TotalTime>
  <Words>960</Words>
  <Application>Microsoft Office PowerPoint</Application>
  <PresentationFormat>Widescreen</PresentationFormat>
  <Paragraphs>155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Courier New</vt:lpstr>
      <vt:lpstr>Open Sans</vt:lpstr>
      <vt:lpstr>Roboto</vt:lpstr>
      <vt:lpstr>Roboto Light</vt:lpstr>
      <vt:lpstr>Office Theme</vt:lpstr>
      <vt:lpstr>PowerPoint Presentation</vt:lpstr>
      <vt:lpstr>Identifai-Genetics </vt:lpstr>
      <vt:lpstr>הריון ב2030</vt:lpstr>
      <vt:lpstr>העתיד הקצת פחות קרוב</vt:lpstr>
      <vt:lpstr>גנטיקה על רגל אחת</vt:lpstr>
      <vt:lpstr>ההיסטוריה של הבדיקות הגנטית</vt:lpstr>
      <vt:lpstr>התפתחות הבדיקות הגנטית</vt:lpstr>
      <vt:lpstr>בדיקות במהלך ההריון בישראל</vt:lpstr>
      <vt:lpstr>חסרונות במצב הנוכחי</vt:lpstr>
      <vt:lpstr>בהריון לזמן יש חשיבות קריטית</vt:lpstr>
      <vt:lpstr>דור חדש של בדיקות לא פולשניות</vt:lpstr>
      <vt:lpstr>הטכנולוגיה שלנו</vt:lpstr>
      <vt:lpstr>חיזוי וריאנטים בעובר</vt:lpstr>
      <vt:lpstr>שימוש בוריאנטים לא פתוגנים לאימון מודל לזיהוי וריאנטים פתוגנים</vt:lpstr>
      <vt:lpstr>המודל משפר משמעותית את הדיוק של האלגוריתם</vt:lpstr>
      <vt:lpstr>מוצר ראשון לשוק האמריקאי</vt:lpstr>
      <vt:lpstr>חיזוי של מחיקות והכפלות בגנום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שחר שוחט קורן</cp:lastModifiedBy>
  <cp:revision>860</cp:revision>
  <dcterms:created xsi:type="dcterms:W3CDTF">2024-04-17T08:28:30Z</dcterms:created>
  <dcterms:modified xsi:type="dcterms:W3CDTF">2025-02-23T09:46:10Z</dcterms:modified>
</cp:coreProperties>
</file>